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62" r:id="rId19"/>
    <p:sldId id="274"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2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slide" Target="slides/slide18.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D93A1F-D1EF-4C18-9610-7CBF1F18D07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IN"/>
        </a:p>
      </dgm:t>
    </dgm:pt>
    <dgm:pt modelId="{E790351E-27B2-457D-BD65-7BF63424AB10}">
      <dgm:prSet phldrT="[Text]"/>
      <dgm:spPr/>
      <dgm:t>
        <a:bodyPr/>
        <a:lstStyle/>
        <a:p>
          <a:r>
            <a:rPr lang="en-IN" dirty="0"/>
            <a:t>Understanding</a:t>
          </a:r>
        </a:p>
      </dgm:t>
    </dgm:pt>
    <dgm:pt modelId="{C63DFDAB-D856-41EF-8AF6-991551885556}" type="parTrans" cxnId="{CD5AA021-CB8A-41F8-BE89-59E95997BFD4}">
      <dgm:prSet/>
      <dgm:spPr/>
      <dgm:t>
        <a:bodyPr/>
        <a:lstStyle/>
        <a:p>
          <a:endParaRPr lang="en-IN"/>
        </a:p>
      </dgm:t>
    </dgm:pt>
    <dgm:pt modelId="{C4949E44-996B-4BFE-81B5-BE1A2369A2F8}" type="sibTrans" cxnId="{CD5AA021-CB8A-41F8-BE89-59E95997BFD4}">
      <dgm:prSet/>
      <dgm:spPr/>
      <dgm:t>
        <a:bodyPr/>
        <a:lstStyle/>
        <a:p>
          <a:endParaRPr lang="en-IN"/>
        </a:p>
      </dgm:t>
    </dgm:pt>
    <dgm:pt modelId="{BC734E8A-E80D-4392-937D-2CFB480EA409}">
      <dgm:prSet phldrT="[Text]"/>
      <dgm:spPr/>
      <dgm:t>
        <a:bodyPr/>
        <a:lstStyle/>
        <a:p>
          <a:r>
            <a:rPr lang="en-IN" dirty="0"/>
            <a:t>Cleaning</a:t>
          </a:r>
        </a:p>
      </dgm:t>
    </dgm:pt>
    <dgm:pt modelId="{94091498-9C86-4A97-B982-D010552FE255}" type="parTrans" cxnId="{02DC8459-500F-493A-B6E1-53DE749B30D7}">
      <dgm:prSet/>
      <dgm:spPr/>
      <dgm:t>
        <a:bodyPr/>
        <a:lstStyle/>
        <a:p>
          <a:endParaRPr lang="en-IN"/>
        </a:p>
      </dgm:t>
    </dgm:pt>
    <dgm:pt modelId="{EE092A45-474C-4801-B9C0-BDCFC675171F}" type="sibTrans" cxnId="{02DC8459-500F-493A-B6E1-53DE749B30D7}">
      <dgm:prSet/>
      <dgm:spPr/>
      <dgm:t>
        <a:bodyPr/>
        <a:lstStyle/>
        <a:p>
          <a:endParaRPr lang="en-IN"/>
        </a:p>
      </dgm:t>
    </dgm:pt>
    <dgm:pt modelId="{EC0C4357-A468-4E53-A95D-DFAED15AAF1B}">
      <dgm:prSet phldrT="[Text]"/>
      <dgm:spPr/>
      <dgm:t>
        <a:bodyPr/>
        <a:lstStyle/>
        <a:p>
          <a:r>
            <a:rPr lang="en-IN"/>
            <a:t>Modeling</a:t>
          </a:r>
          <a:endParaRPr lang="en-IN" dirty="0"/>
        </a:p>
      </dgm:t>
    </dgm:pt>
    <dgm:pt modelId="{24A1CE24-E287-4341-BC98-82BDCC1DD6DC}" type="parTrans" cxnId="{E0C819D1-CE2F-4463-92C1-C38D2C0093D6}">
      <dgm:prSet/>
      <dgm:spPr/>
      <dgm:t>
        <a:bodyPr/>
        <a:lstStyle/>
        <a:p>
          <a:endParaRPr lang="en-IN"/>
        </a:p>
      </dgm:t>
    </dgm:pt>
    <dgm:pt modelId="{4C01B286-2FCF-4E7B-8389-50E514679FE7}" type="sibTrans" cxnId="{E0C819D1-CE2F-4463-92C1-C38D2C0093D6}">
      <dgm:prSet/>
      <dgm:spPr/>
      <dgm:t>
        <a:bodyPr/>
        <a:lstStyle/>
        <a:p>
          <a:endParaRPr lang="en-IN"/>
        </a:p>
      </dgm:t>
    </dgm:pt>
    <dgm:pt modelId="{C276842C-0A26-42CC-8F09-523A120897FC}" type="pres">
      <dgm:prSet presAssocID="{5BD93A1F-D1EF-4C18-9610-7CBF1F18D071}" presName="linear" presStyleCnt="0">
        <dgm:presLayoutVars>
          <dgm:dir/>
          <dgm:animLvl val="lvl"/>
          <dgm:resizeHandles val="exact"/>
        </dgm:presLayoutVars>
      </dgm:prSet>
      <dgm:spPr/>
    </dgm:pt>
    <dgm:pt modelId="{A8F916E3-74B4-4D8C-93A5-D56EF8BD148D}" type="pres">
      <dgm:prSet presAssocID="{E790351E-27B2-457D-BD65-7BF63424AB10}" presName="parentLin" presStyleCnt="0"/>
      <dgm:spPr/>
    </dgm:pt>
    <dgm:pt modelId="{40FD13BD-7ED0-4505-88B8-2A1DCEADD882}" type="pres">
      <dgm:prSet presAssocID="{E790351E-27B2-457D-BD65-7BF63424AB10}" presName="parentLeftMargin" presStyleLbl="node1" presStyleIdx="0" presStyleCnt="3"/>
      <dgm:spPr/>
    </dgm:pt>
    <dgm:pt modelId="{230887EC-E5C2-4E70-A1CD-82F3E1F41641}" type="pres">
      <dgm:prSet presAssocID="{E790351E-27B2-457D-BD65-7BF63424AB10}" presName="parentText" presStyleLbl="node1" presStyleIdx="0" presStyleCnt="3">
        <dgm:presLayoutVars>
          <dgm:chMax val="0"/>
          <dgm:bulletEnabled val="1"/>
        </dgm:presLayoutVars>
      </dgm:prSet>
      <dgm:spPr/>
    </dgm:pt>
    <dgm:pt modelId="{3B3DAA08-BDFD-49CF-8E25-8B6C4793AE54}" type="pres">
      <dgm:prSet presAssocID="{E790351E-27B2-457D-BD65-7BF63424AB10}" presName="negativeSpace" presStyleCnt="0"/>
      <dgm:spPr/>
    </dgm:pt>
    <dgm:pt modelId="{A8A45A8D-4345-4BCB-B19B-1B1808A420C4}" type="pres">
      <dgm:prSet presAssocID="{E790351E-27B2-457D-BD65-7BF63424AB10}" presName="childText" presStyleLbl="conFgAcc1" presStyleIdx="0" presStyleCnt="3">
        <dgm:presLayoutVars>
          <dgm:bulletEnabled val="1"/>
        </dgm:presLayoutVars>
      </dgm:prSet>
      <dgm:spPr/>
    </dgm:pt>
    <dgm:pt modelId="{E05B549A-2A48-4A77-AF3A-E6C5566176EB}" type="pres">
      <dgm:prSet presAssocID="{C4949E44-996B-4BFE-81B5-BE1A2369A2F8}" presName="spaceBetweenRectangles" presStyleCnt="0"/>
      <dgm:spPr/>
    </dgm:pt>
    <dgm:pt modelId="{5D36420C-A482-4EEC-B5ED-F9AE8361ED5B}" type="pres">
      <dgm:prSet presAssocID="{BC734E8A-E80D-4392-937D-2CFB480EA409}" presName="parentLin" presStyleCnt="0"/>
      <dgm:spPr/>
    </dgm:pt>
    <dgm:pt modelId="{69213E4E-98AC-4E6A-BD21-D1FD341670B8}" type="pres">
      <dgm:prSet presAssocID="{BC734E8A-E80D-4392-937D-2CFB480EA409}" presName="parentLeftMargin" presStyleLbl="node1" presStyleIdx="0" presStyleCnt="3"/>
      <dgm:spPr/>
    </dgm:pt>
    <dgm:pt modelId="{50B92809-5F0D-4E5F-815F-37EB323CE60C}" type="pres">
      <dgm:prSet presAssocID="{BC734E8A-E80D-4392-937D-2CFB480EA409}" presName="parentText" presStyleLbl="node1" presStyleIdx="1" presStyleCnt="3">
        <dgm:presLayoutVars>
          <dgm:chMax val="0"/>
          <dgm:bulletEnabled val="1"/>
        </dgm:presLayoutVars>
      </dgm:prSet>
      <dgm:spPr/>
    </dgm:pt>
    <dgm:pt modelId="{5E94EA82-2CE5-4B89-B9CC-8CDED03B49F4}" type="pres">
      <dgm:prSet presAssocID="{BC734E8A-E80D-4392-937D-2CFB480EA409}" presName="negativeSpace" presStyleCnt="0"/>
      <dgm:spPr/>
    </dgm:pt>
    <dgm:pt modelId="{6C984816-68DF-4918-9FC9-8666A7B5B878}" type="pres">
      <dgm:prSet presAssocID="{BC734E8A-E80D-4392-937D-2CFB480EA409}" presName="childText" presStyleLbl="conFgAcc1" presStyleIdx="1" presStyleCnt="3">
        <dgm:presLayoutVars>
          <dgm:bulletEnabled val="1"/>
        </dgm:presLayoutVars>
      </dgm:prSet>
      <dgm:spPr/>
    </dgm:pt>
    <dgm:pt modelId="{686220BD-CF20-4C46-B84F-646AE477052B}" type="pres">
      <dgm:prSet presAssocID="{EE092A45-474C-4801-B9C0-BDCFC675171F}" presName="spaceBetweenRectangles" presStyleCnt="0"/>
      <dgm:spPr/>
    </dgm:pt>
    <dgm:pt modelId="{5C08FFF8-019E-43A4-9340-DA403445B487}" type="pres">
      <dgm:prSet presAssocID="{EC0C4357-A468-4E53-A95D-DFAED15AAF1B}" presName="parentLin" presStyleCnt="0"/>
      <dgm:spPr/>
    </dgm:pt>
    <dgm:pt modelId="{537856FB-E001-431A-90D9-511D3872515A}" type="pres">
      <dgm:prSet presAssocID="{EC0C4357-A468-4E53-A95D-DFAED15AAF1B}" presName="parentLeftMargin" presStyleLbl="node1" presStyleIdx="1" presStyleCnt="3"/>
      <dgm:spPr/>
    </dgm:pt>
    <dgm:pt modelId="{D065B74D-31D1-48FE-8CF8-41CD50F1C28D}" type="pres">
      <dgm:prSet presAssocID="{EC0C4357-A468-4E53-A95D-DFAED15AAF1B}" presName="parentText" presStyleLbl="node1" presStyleIdx="2" presStyleCnt="3">
        <dgm:presLayoutVars>
          <dgm:chMax val="0"/>
          <dgm:bulletEnabled val="1"/>
        </dgm:presLayoutVars>
      </dgm:prSet>
      <dgm:spPr/>
    </dgm:pt>
    <dgm:pt modelId="{0088E3E0-9279-4585-A904-F706C2EBB16F}" type="pres">
      <dgm:prSet presAssocID="{EC0C4357-A468-4E53-A95D-DFAED15AAF1B}" presName="negativeSpace" presStyleCnt="0"/>
      <dgm:spPr/>
    </dgm:pt>
    <dgm:pt modelId="{03392E83-422E-45F4-81C4-684129CC19BD}" type="pres">
      <dgm:prSet presAssocID="{EC0C4357-A468-4E53-A95D-DFAED15AAF1B}" presName="childText" presStyleLbl="conFgAcc1" presStyleIdx="2" presStyleCnt="3">
        <dgm:presLayoutVars>
          <dgm:bulletEnabled val="1"/>
        </dgm:presLayoutVars>
      </dgm:prSet>
      <dgm:spPr/>
    </dgm:pt>
  </dgm:ptLst>
  <dgm:cxnLst>
    <dgm:cxn modelId="{66BCA101-B15C-49BE-A091-958D8B9911D5}" type="presOf" srcId="{EC0C4357-A468-4E53-A95D-DFAED15AAF1B}" destId="{D065B74D-31D1-48FE-8CF8-41CD50F1C28D}" srcOrd="1" destOrd="0" presId="urn:microsoft.com/office/officeart/2005/8/layout/list1"/>
    <dgm:cxn modelId="{77C72013-7CB2-49CF-92D3-CE3769DCCFFA}" type="presOf" srcId="{BC734E8A-E80D-4392-937D-2CFB480EA409}" destId="{50B92809-5F0D-4E5F-815F-37EB323CE60C}" srcOrd="1" destOrd="0" presId="urn:microsoft.com/office/officeart/2005/8/layout/list1"/>
    <dgm:cxn modelId="{2AA15916-9DA6-4773-9053-BD8CDA8F2032}" type="presOf" srcId="{5BD93A1F-D1EF-4C18-9610-7CBF1F18D071}" destId="{C276842C-0A26-42CC-8F09-523A120897FC}" srcOrd="0" destOrd="0" presId="urn:microsoft.com/office/officeart/2005/8/layout/list1"/>
    <dgm:cxn modelId="{CD5AA021-CB8A-41F8-BE89-59E95997BFD4}" srcId="{5BD93A1F-D1EF-4C18-9610-7CBF1F18D071}" destId="{E790351E-27B2-457D-BD65-7BF63424AB10}" srcOrd="0" destOrd="0" parTransId="{C63DFDAB-D856-41EF-8AF6-991551885556}" sibTransId="{C4949E44-996B-4BFE-81B5-BE1A2369A2F8}"/>
    <dgm:cxn modelId="{ED63323C-D84E-4830-A0EF-6B5E97566CEA}" type="presOf" srcId="{E790351E-27B2-457D-BD65-7BF63424AB10}" destId="{40FD13BD-7ED0-4505-88B8-2A1DCEADD882}" srcOrd="0" destOrd="0" presId="urn:microsoft.com/office/officeart/2005/8/layout/list1"/>
    <dgm:cxn modelId="{6DDCF964-4339-45CE-BD23-775027B40E09}" type="presOf" srcId="{EC0C4357-A468-4E53-A95D-DFAED15AAF1B}" destId="{537856FB-E001-431A-90D9-511D3872515A}" srcOrd="0" destOrd="0" presId="urn:microsoft.com/office/officeart/2005/8/layout/list1"/>
    <dgm:cxn modelId="{02DC8459-500F-493A-B6E1-53DE749B30D7}" srcId="{5BD93A1F-D1EF-4C18-9610-7CBF1F18D071}" destId="{BC734E8A-E80D-4392-937D-2CFB480EA409}" srcOrd="1" destOrd="0" parTransId="{94091498-9C86-4A97-B982-D010552FE255}" sibTransId="{EE092A45-474C-4801-B9C0-BDCFC675171F}"/>
    <dgm:cxn modelId="{A76BE1B8-FD5A-4225-A403-C03E590F2CDE}" type="presOf" srcId="{E790351E-27B2-457D-BD65-7BF63424AB10}" destId="{230887EC-E5C2-4E70-A1CD-82F3E1F41641}" srcOrd="1" destOrd="0" presId="urn:microsoft.com/office/officeart/2005/8/layout/list1"/>
    <dgm:cxn modelId="{ADBB27BC-3AC9-4562-A3B6-92DD3E8F5E0F}" type="presOf" srcId="{BC734E8A-E80D-4392-937D-2CFB480EA409}" destId="{69213E4E-98AC-4E6A-BD21-D1FD341670B8}" srcOrd="0" destOrd="0" presId="urn:microsoft.com/office/officeart/2005/8/layout/list1"/>
    <dgm:cxn modelId="{E0C819D1-CE2F-4463-92C1-C38D2C0093D6}" srcId="{5BD93A1F-D1EF-4C18-9610-7CBF1F18D071}" destId="{EC0C4357-A468-4E53-A95D-DFAED15AAF1B}" srcOrd="2" destOrd="0" parTransId="{24A1CE24-E287-4341-BC98-82BDCC1DD6DC}" sibTransId="{4C01B286-2FCF-4E7B-8389-50E514679FE7}"/>
    <dgm:cxn modelId="{86AD2E8E-D7AE-492F-B244-286978CAEDD3}" type="presParOf" srcId="{C276842C-0A26-42CC-8F09-523A120897FC}" destId="{A8F916E3-74B4-4D8C-93A5-D56EF8BD148D}" srcOrd="0" destOrd="0" presId="urn:microsoft.com/office/officeart/2005/8/layout/list1"/>
    <dgm:cxn modelId="{AA86F4EA-B34C-479C-B1BF-50F2E9CDC106}" type="presParOf" srcId="{A8F916E3-74B4-4D8C-93A5-D56EF8BD148D}" destId="{40FD13BD-7ED0-4505-88B8-2A1DCEADD882}" srcOrd="0" destOrd="0" presId="urn:microsoft.com/office/officeart/2005/8/layout/list1"/>
    <dgm:cxn modelId="{B77F3F0E-B72C-4C89-A798-E85EDB63DDF3}" type="presParOf" srcId="{A8F916E3-74B4-4D8C-93A5-D56EF8BD148D}" destId="{230887EC-E5C2-4E70-A1CD-82F3E1F41641}" srcOrd="1" destOrd="0" presId="urn:microsoft.com/office/officeart/2005/8/layout/list1"/>
    <dgm:cxn modelId="{EF2AE06D-0FA1-454F-897C-D949E9DD87ED}" type="presParOf" srcId="{C276842C-0A26-42CC-8F09-523A120897FC}" destId="{3B3DAA08-BDFD-49CF-8E25-8B6C4793AE54}" srcOrd="1" destOrd="0" presId="urn:microsoft.com/office/officeart/2005/8/layout/list1"/>
    <dgm:cxn modelId="{99B000F5-96B7-45E0-9BE8-5A1EFA3FA4B4}" type="presParOf" srcId="{C276842C-0A26-42CC-8F09-523A120897FC}" destId="{A8A45A8D-4345-4BCB-B19B-1B1808A420C4}" srcOrd="2" destOrd="0" presId="urn:microsoft.com/office/officeart/2005/8/layout/list1"/>
    <dgm:cxn modelId="{CF80522A-39FC-4D4A-BF01-950718DE7D1B}" type="presParOf" srcId="{C276842C-0A26-42CC-8F09-523A120897FC}" destId="{E05B549A-2A48-4A77-AF3A-E6C5566176EB}" srcOrd="3" destOrd="0" presId="urn:microsoft.com/office/officeart/2005/8/layout/list1"/>
    <dgm:cxn modelId="{D701917B-87A4-4FC5-806D-18C933E50C19}" type="presParOf" srcId="{C276842C-0A26-42CC-8F09-523A120897FC}" destId="{5D36420C-A482-4EEC-B5ED-F9AE8361ED5B}" srcOrd="4" destOrd="0" presId="urn:microsoft.com/office/officeart/2005/8/layout/list1"/>
    <dgm:cxn modelId="{17084228-3761-478B-8FEE-78EE39B0CF87}" type="presParOf" srcId="{5D36420C-A482-4EEC-B5ED-F9AE8361ED5B}" destId="{69213E4E-98AC-4E6A-BD21-D1FD341670B8}" srcOrd="0" destOrd="0" presId="urn:microsoft.com/office/officeart/2005/8/layout/list1"/>
    <dgm:cxn modelId="{5225765E-BE6F-4E81-9390-E53C6CD107E7}" type="presParOf" srcId="{5D36420C-A482-4EEC-B5ED-F9AE8361ED5B}" destId="{50B92809-5F0D-4E5F-815F-37EB323CE60C}" srcOrd="1" destOrd="0" presId="urn:microsoft.com/office/officeart/2005/8/layout/list1"/>
    <dgm:cxn modelId="{997C2779-1837-48C4-9DD2-B9679655D5D4}" type="presParOf" srcId="{C276842C-0A26-42CC-8F09-523A120897FC}" destId="{5E94EA82-2CE5-4B89-B9CC-8CDED03B49F4}" srcOrd="5" destOrd="0" presId="urn:microsoft.com/office/officeart/2005/8/layout/list1"/>
    <dgm:cxn modelId="{528369E5-00AF-4A95-B2EE-7421F5A112A8}" type="presParOf" srcId="{C276842C-0A26-42CC-8F09-523A120897FC}" destId="{6C984816-68DF-4918-9FC9-8666A7B5B878}" srcOrd="6" destOrd="0" presId="urn:microsoft.com/office/officeart/2005/8/layout/list1"/>
    <dgm:cxn modelId="{F4067186-9CDB-44B7-86D7-F09F2C74EF95}" type="presParOf" srcId="{C276842C-0A26-42CC-8F09-523A120897FC}" destId="{686220BD-CF20-4C46-B84F-646AE477052B}" srcOrd="7" destOrd="0" presId="urn:microsoft.com/office/officeart/2005/8/layout/list1"/>
    <dgm:cxn modelId="{BDCBCF6D-DC82-4D29-BFC6-D18819EC0B04}" type="presParOf" srcId="{C276842C-0A26-42CC-8F09-523A120897FC}" destId="{5C08FFF8-019E-43A4-9340-DA403445B487}" srcOrd="8" destOrd="0" presId="urn:microsoft.com/office/officeart/2005/8/layout/list1"/>
    <dgm:cxn modelId="{8501E04F-5909-4BA5-A523-4F011D30E66C}" type="presParOf" srcId="{5C08FFF8-019E-43A4-9340-DA403445B487}" destId="{537856FB-E001-431A-90D9-511D3872515A}" srcOrd="0" destOrd="0" presId="urn:microsoft.com/office/officeart/2005/8/layout/list1"/>
    <dgm:cxn modelId="{712117A5-1BAE-46AC-99B5-7AA6E194124E}" type="presParOf" srcId="{5C08FFF8-019E-43A4-9340-DA403445B487}" destId="{D065B74D-31D1-48FE-8CF8-41CD50F1C28D}" srcOrd="1" destOrd="0" presId="urn:microsoft.com/office/officeart/2005/8/layout/list1"/>
    <dgm:cxn modelId="{82D25936-DBBC-4648-A56E-F84FE9BE2AB6}" type="presParOf" srcId="{C276842C-0A26-42CC-8F09-523A120897FC}" destId="{0088E3E0-9279-4585-A904-F706C2EBB16F}" srcOrd="9" destOrd="0" presId="urn:microsoft.com/office/officeart/2005/8/layout/list1"/>
    <dgm:cxn modelId="{84E19BB3-2CD4-424C-9EC5-E7555562091B}" type="presParOf" srcId="{C276842C-0A26-42CC-8F09-523A120897FC}" destId="{03392E83-422E-45F4-81C4-684129CC19B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D93A1F-D1EF-4C18-9610-7CBF1F18D07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IN"/>
        </a:p>
      </dgm:t>
    </dgm:pt>
    <dgm:pt modelId="{E790351E-27B2-457D-BD65-7BF63424AB10}">
      <dgm:prSet phldrT="[Text]" custT="1"/>
      <dgm:spPr/>
      <dgm:t>
        <a:bodyPr/>
        <a:lstStyle/>
        <a:p>
          <a:r>
            <a:rPr lang="en-IN" sz="2000" dirty="0"/>
            <a:t>Year, Month, Day</a:t>
          </a:r>
        </a:p>
      </dgm:t>
    </dgm:pt>
    <dgm:pt modelId="{C63DFDAB-D856-41EF-8AF6-991551885556}" type="parTrans" cxnId="{CD5AA021-CB8A-41F8-BE89-59E95997BFD4}">
      <dgm:prSet/>
      <dgm:spPr/>
      <dgm:t>
        <a:bodyPr/>
        <a:lstStyle/>
        <a:p>
          <a:endParaRPr lang="en-IN"/>
        </a:p>
      </dgm:t>
    </dgm:pt>
    <dgm:pt modelId="{C4949E44-996B-4BFE-81B5-BE1A2369A2F8}" type="sibTrans" cxnId="{CD5AA021-CB8A-41F8-BE89-59E95997BFD4}">
      <dgm:prSet/>
      <dgm:spPr/>
      <dgm:t>
        <a:bodyPr/>
        <a:lstStyle/>
        <a:p>
          <a:endParaRPr lang="en-IN"/>
        </a:p>
      </dgm:t>
    </dgm:pt>
    <dgm:pt modelId="{BC734E8A-E80D-4392-937D-2CFB480EA409}">
      <dgm:prSet phldrT="[Text]" custT="1"/>
      <dgm:spPr/>
      <dgm:t>
        <a:bodyPr/>
        <a:lstStyle/>
        <a:p>
          <a:r>
            <a:rPr lang="en-IN" sz="1600" dirty="0"/>
            <a:t>Interactive dashboard</a:t>
          </a:r>
        </a:p>
      </dgm:t>
    </dgm:pt>
    <dgm:pt modelId="{94091498-9C86-4A97-B982-D010552FE255}" type="parTrans" cxnId="{02DC8459-500F-493A-B6E1-53DE749B30D7}">
      <dgm:prSet/>
      <dgm:spPr/>
      <dgm:t>
        <a:bodyPr/>
        <a:lstStyle/>
        <a:p>
          <a:endParaRPr lang="en-IN"/>
        </a:p>
      </dgm:t>
    </dgm:pt>
    <dgm:pt modelId="{EE092A45-474C-4801-B9C0-BDCFC675171F}" type="sibTrans" cxnId="{02DC8459-500F-493A-B6E1-53DE749B30D7}">
      <dgm:prSet/>
      <dgm:spPr/>
      <dgm:t>
        <a:bodyPr/>
        <a:lstStyle/>
        <a:p>
          <a:endParaRPr lang="en-IN"/>
        </a:p>
      </dgm:t>
    </dgm:pt>
    <dgm:pt modelId="{EC0C4357-A468-4E53-A95D-DFAED15AAF1B}">
      <dgm:prSet phldrT="[Text]" custT="1"/>
      <dgm:spPr/>
      <dgm:t>
        <a:bodyPr/>
        <a:lstStyle/>
        <a:p>
          <a:r>
            <a:rPr lang="en-IN" sz="2000" dirty="0"/>
            <a:t>Dax formulas</a:t>
          </a:r>
        </a:p>
      </dgm:t>
    </dgm:pt>
    <dgm:pt modelId="{24A1CE24-E287-4341-BC98-82BDCC1DD6DC}" type="parTrans" cxnId="{E0C819D1-CE2F-4463-92C1-C38D2C0093D6}">
      <dgm:prSet/>
      <dgm:spPr/>
      <dgm:t>
        <a:bodyPr/>
        <a:lstStyle/>
        <a:p>
          <a:endParaRPr lang="en-IN"/>
        </a:p>
      </dgm:t>
    </dgm:pt>
    <dgm:pt modelId="{4C01B286-2FCF-4E7B-8389-50E514679FE7}" type="sibTrans" cxnId="{E0C819D1-CE2F-4463-92C1-C38D2C0093D6}">
      <dgm:prSet/>
      <dgm:spPr/>
      <dgm:t>
        <a:bodyPr/>
        <a:lstStyle/>
        <a:p>
          <a:endParaRPr lang="en-IN"/>
        </a:p>
      </dgm:t>
    </dgm:pt>
    <dgm:pt modelId="{C276842C-0A26-42CC-8F09-523A120897FC}" type="pres">
      <dgm:prSet presAssocID="{5BD93A1F-D1EF-4C18-9610-7CBF1F18D071}" presName="linear" presStyleCnt="0">
        <dgm:presLayoutVars>
          <dgm:dir/>
          <dgm:animLvl val="lvl"/>
          <dgm:resizeHandles val="exact"/>
        </dgm:presLayoutVars>
      </dgm:prSet>
      <dgm:spPr/>
    </dgm:pt>
    <dgm:pt modelId="{A8F916E3-74B4-4D8C-93A5-D56EF8BD148D}" type="pres">
      <dgm:prSet presAssocID="{E790351E-27B2-457D-BD65-7BF63424AB10}" presName="parentLin" presStyleCnt="0"/>
      <dgm:spPr/>
    </dgm:pt>
    <dgm:pt modelId="{40FD13BD-7ED0-4505-88B8-2A1DCEADD882}" type="pres">
      <dgm:prSet presAssocID="{E790351E-27B2-457D-BD65-7BF63424AB10}" presName="parentLeftMargin" presStyleLbl="node1" presStyleIdx="0" presStyleCnt="3"/>
      <dgm:spPr/>
    </dgm:pt>
    <dgm:pt modelId="{230887EC-E5C2-4E70-A1CD-82F3E1F41641}" type="pres">
      <dgm:prSet presAssocID="{E790351E-27B2-457D-BD65-7BF63424AB10}" presName="parentText" presStyleLbl="node1" presStyleIdx="0" presStyleCnt="3">
        <dgm:presLayoutVars>
          <dgm:chMax val="0"/>
          <dgm:bulletEnabled val="1"/>
        </dgm:presLayoutVars>
      </dgm:prSet>
      <dgm:spPr/>
    </dgm:pt>
    <dgm:pt modelId="{3B3DAA08-BDFD-49CF-8E25-8B6C4793AE54}" type="pres">
      <dgm:prSet presAssocID="{E790351E-27B2-457D-BD65-7BF63424AB10}" presName="negativeSpace" presStyleCnt="0"/>
      <dgm:spPr/>
    </dgm:pt>
    <dgm:pt modelId="{A8A45A8D-4345-4BCB-B19B-1B1808A420C4}" type="pres">
      <dgm:prSet presAssocID="{E790351E-27B2-457D-BD65-7BF63424AB10}" presName="childText" presStyleLbl="conFgAcc1" presStyleIdx="0" presStyleCnt="3">
        <dgm:presLayoutVars>
          <dgm:bulletEnabled val="1"/>
        </dgm:presLayoutVars>
      </dgm:prSet>
      <dgm:spPr/>
    </dgm:pt>
    <dgm:pt modelId="{E05B549A-2A48-4A77-AF3A-E6C5566176EB}" type="pres">
      <dgm:prSet presAssocID="{C4949E44-996B-4BFE-81B5-BE1A2369A2F8}" presName="spaceBetweenRectangles" presStyleCnt="0"/>
      <dgm:spPr/>
    </dgm:pt>
    <dgm:pt modelId="{5D36420C-A482-4EEC-B5ED-F9AE8361ED5B}" type="pres">
      <dgm:prSet presAssocID="{BC734E8A-E80D-4392-937D-2CFB480EA409}" presName="parentLin" presStyleCnt="0"/>
      <dgm:spPr/>
    </dgm:pt>
    <dgm:pt modelId="{69213E4E-98AC-4E6A-BD21-D1FD341670B8}" type="pres">
      <dgm:prSet presAssocID="{BC734E8A-E80D-4392-937D-2CFB480EA409}" presName="parentLeftMargin" presStyleLbl="node1" presStyleIdx="0" presStyleCnt="3"/>
      <dgm:spPr/>
    </dgm:pt>
    <dgm:pt modelId="{50B92809-5F0D-4E5F-815F-37EB323CE60C}" type="pres">
      <dgm:prSet presAssocID="{BC734E8A-E80D-4392-937D-2CFB480EA409}" presName="parentText" presStyleLbl="node1" presStyleIdx="1" presStyleCnt="3">
        <dgm:presLayoutVars>
          <dgm:chMax val="0"/>
          <dgm:bulletEnabled val="1"/>
        </dgm:presLayoutVars>
      </dgm:prSet>
      <dgm:spPr/>
    </dgm:pt>
    <dgm:pt modelId="{5E94EA82-2CE5-4B89-B9CC-8CDED03B49F4}" type="pres">
      <dgm:prSet presAssocID="{BC734E8A-E80D-4392-937D-2CFB480EA409}" presName="negativeSpace" presStyleCnt="0"/>
      <dgm:spPr/>
    </dgm:pt>
    <dgm:pt modelId="{6C984816-68DF-4918-9FC9-8666A7B5B878}" type="pres">
      <dgm:prSet presAssocID="{BC734E8A-E80D-4392-937D-2CFB480EA409}" presName="childText" presStyleLbl="conFgAcc1" presStyleIdx="1" presStyleCnt="3">
        <dgm:presLayoutVars>
          <dgm:bulletEnabled val="1"/>
        </dgm:presLayoutVars>
      </dgm:prSet>
      <dgm:spPr/>
    </dgm:pt>
    <dgm:pt modelId="{686220BD-CF20-4C46-B84F-646AE477052B}" type="pres">
      <dgm:prSet presAssocID="{EE092A45-474C-4801-B9C0-BDCFC675171F}" presName="spaceBetweenRectangles" presStyleCnt="0"/>
      <dgm:spPr/>
    </dgm:pt>
    <dgm:pt modelId="{5C08FFF8-019E-43A4-9340-DA403445B487}" type="pres">
      <dgm:prSet presAssocID="{EC0C4357-A468-4E53-A95D-DFAED15AAF1B}" presName="parentLin" presStyleCnt="0"/>
      <dgm:spPr/>
    </dgm:pt>
    <dgm:pt modelId="{537856FB-E001-431A-90D9-511D3872515A}" type="pres">
      <dgm:prSet presAssocID="{EC0C4357-A468-4E53-A95D-DFAED15AAF1B}" presName="parentLeftMargin" presStyleLbl="node1" presStyleIdx="1" presStyleCnt="3"/>
      <dgm:spPr/>
    </dgm:pt>
    <dgm:pt modelId="{D065B74D-31D1-48FE-8CF8-41CD50F1C28D}" type="pres">
      <dgm:prSet presAssocID="{EC0C4357-A468-4E53-A95D-DFAED15AAF1B}" presName="parentText" presStyleLbl="node1" presStyleIdx="2" presStyleCnt="3">
        <dgm:presLayoutVars>
          <dgm:chMax val="0"/>
          <dgm:bulletEnabled val="1"/>
        </dgm:presLayoutVars>
      </dgm:prSet>
      <dgm:spPr/>
    </dgm:pt>
    <dgm:pt modelId="{0088E3E0-9279-4585-A904-F706C2EBB16F}" type="pres">
      <dgm:prSet presAssocID="{EC0C4357-A468-4E53-A95D-DFAED15AAF1B}" presName="negativeSpace" presStyleCnt="0"/>
      <dgm:spPr/>
    </dgm:pt>
    <dgm:pt modelId="{03392E83-422E-45F4-81C4-684129CC19BD}" type="pres">
      <dgm:prSet presAssocID="{EC0C4357-A468-4E53-A95D-DFAED15AAF1B}" presName="childText" presStyleLbl="conFgAcc1" presStyleIdx="2" presStyleCnt="3">
        <dgm:presLayoutVars>
          <dgm:bulletEnabled val="1"/>
        </dgm:presLayoutVars>
      </dgm:prSet>
      <dgm:spPr/>
    </dgm:pt>
  </dgm:ptLst>
  <dgm:cxnLst>
    <dgm:cxn modelId="{66BCA101-B15C-49BE-A091-958D8B9911D5}" type="presOf" srcId="{EC0C4357-A468-4E53-A95D-DFAED15AAF1B}" destId="{D065B74D-31D1-48FE-8CF8-41CD50F1C28D}" srcOrd="1" destOrd="0" presId="urn:microsoft.com/office/officeart/2005/8/layout/list1"/>
    <dgm:cxn modelId="{77C72013-7CB2-49CF-92D3-CE3769DCCFFA}" type="presOf" srcId="{BC734E8A-E80D-4392-937D-2CFB480EA409}" destId="{50B92809-5F0D-4E5F-815F-37EB323CE60C}" srcOrd="1" destOrd="0" presId="urn:microsoft.com/office/officeart/2005/8/layout/list1"/>
    <dgm:cxn modelId="{2AA15916-9DA6-4773-9053-BD8CDA8F2032}" type="presOf" srcId="{5BD93A1F-D1EF-4C18-9610-7CBF1F18D071}" destId="{C276842C-0A26-42CC-8F09-523A120897FC}" srcOrd="0" destOrd="0" presId="urn:microsoft.com/office/officeart/2005/8/layout/list1"/>
    <dgm:cxn modelId="{CD5AA021-CB8A-41F8-BE89-59E95997BFD4}" srcId="{5BD93A1F-D1EF-4C18-9610-7CBF1F18D071}" destId="{E790351E-27B2-457D-BD65-7BF63424AB10}" srcOrd="0" destOrd="0" parTransId="{C63DFDAB-D856-41EF-8AF6-991551885556}" sibTransId="{C4949E44-996B-4BFE-81B5-BE1A2369A2F8}"/>
    <dgm:cxn modelId="{ED63323C-D84E-4830-A0EF-6B5E97566CEA}" type="presOf" srcId="{E790351E-27B2-457D-BD65-7BF63424AB10}" destId="{40FD13BD-7ED0-4505-88B8-2A1DCEADD882}" srcOrd="0" destOrd="0" presId="urn:microsoft.com/office/officeart/2005/8/layout/list1"/>
    <dgm:cxn modelId="{6DDCF964-4339-45CE-BD23-775027B40E09}" type="presOf" srcId="{EC0C4357-A468-4E53-A95D-DFAED15AAF1B}" destId="{537856FB-E001-431A-90D9-511D3872515A}" srcOrd="0" destOrd="0" presId="urn:microsoft.com/office/officeart/2005/8/layout/list1"/>
    <dgm:cxn modelId="{02DC8459-500F-493A-B6E1-53DE749B30D7}" srcId="{5BD93A1F-D1EF-4C18-9610-7CBF1F18D071}" destId="{BC734E8A-E80D-4392-937D-2CFB480EA409}" srcOrd="1" destOrd="0" parTransId="{94091498-9C86-4A97-B982-D010552FE255}" sibTransId="{EE092A45-474C-4801-B9C0-BDCFC675171F}"/>
    <dgm:cxn modelId="{A76BE1B8-FD5A-4225-A403-C03E590F2CDE}" type="presOf" srcId="{E790351E-27B2-457D-BD65-7BF63424AB10}" destId="{230887EC-E5C2-4E70-A1CD-82F3E1F41641}" srcOrd="1" destOrd="0" presId="urn:microsoft.com/office/officeart/2005/8/layout/list1"/>
    <dgm:cxn modelId="{ADBB27BC-3AC9-4562-A3B6-92DD3E8F5E0F}" type="presOf" srcId="{BC734E8A-E80D-4392-937D-2CFB480EA409}" destId="{69213E4E-98AC-4E6A-BD21-D1FD341670B8}" srcOrd="0" destOrd="0" presId="urn:microsoft.com/office/officeart/2005/8/layout/list1"/>
    <dgm:cxn modelId="{E0C819D1-CE2F-4463-92C1-C38D2C0093D6}" srcId="{5BD93A1F-D1EF-4C18-9610-7CBF1F18D071}" destId="{EC0C4357-A468-4E53-A95D-DFAED15AAF1B}" srcOrd="2" destOrd="0" parTransId="{24A1CE24-E287-4341-BC98-82BDCC1DD6DC}" sibTransId="{4C01B286-2FCF-4E7B-8389-50E514679FE7}"/>
    <dgm:cxn modelId="{86AD2E8E-D7AE-492F-B244-286978CAEDD3}" type="presParOf" srcId="{C276842C-0A26-42CC-8F09-523A120897FC}" destId="{A8F916E3-74B4-4D8C-93A5-D56EF8BD148D}" srcOrd="0" destOrd="0" presId="urn:microsoft.com/office/officeart/2005/8/layout/list1"/>
    <dgm:cxn modelId="{AA86F4EA-B34C-479C-B1BF-50F2E9CDC106}" type="presParOf" srcId="{A8F916E3-74B4-4D8C-93A5-D56EF8BD148D}" destId="{40FD13BD-7ED0-4505-88B8-2A1DCEADD882}" srcOrd="0" destOrd="0" presId="urn:microsoft.com/office/officeart/2005/8/layout/list1"/>
    <dgm:cxn modelId="{B77F3F0E-B72C-4C89-A798-E85EDB63DDF3}" type="presParOf" srcId="{A8F916E3-74B4-4D8C-93A5-D56EF8BD148D}" destId="{230887EC-E5C2-4E70-A1CD-82F3E1F41641}" srcOrd="1" destOrd="0" presId="urn:microsoft.com/office/officeart/2005/8/layout/list1"/>
    <dgm:cxn modelId="{EF2AE06D-0FA1-454F-897C-D949E9DD87ED}" type="presParOf" srcId="{C276842C-0A26-42CC-8F09-523A120897FC}" destId="{3B3DAA08-BDFD-49CF-8E25-8B6C4793AE54}" srcOrd="1" destOrd="0" presId="urn:microsoft.com/office/officeart/2005/8/layout/list1"/>
    <dgm:cxn modelId="{99B000F5-96B7-45E0-9BE8-5A1EFA3FA4B4}" type="presParOf" srcId="{C276842C-0A26-42CC-8F09-523A120897FC}" destId="{A8A45A8D-4345-4BCB-B19B-1B1808A420C4}" srcOrd="2" destOrd="0" presId="urn:microsoft.com/office/officeart/2005/8/layout/list1"/>
    <dgm:cxn modelId="{CF80522A-39FC-4D4A-BF01-950718DE7D1B}" type="presParOf" srcId="{C276842C-0A26-42CC-8F09-523A120897FC}" destId="{E05B549A-2A48-4A77-AF3A-E6C5566176EB}" srcOrd="3" destOrd="0" presId="urn:microsoft.com/office/officeart/2005/8/layout/list1"/>
    <dgm:cxn modelId="{D701917B-87A4-4FC5-806D-18C933E50C19}" type="presParOf" srcId="{C276842C-0A26-42CC-8F09-523A120897FC}" destId="{5D36420C-A482-4EEC-B5ED-F9AE8361ED5B}" srcOrd="4" destOrd="0" presId="urn:microsoft.com/office/officeart/2005/8/layout/list1"/>
    <dgm:cxn modelId="{17084228-3761-478B-8FEE-78EE39B0CF87}" type="presParOf" srcId="{5D36420C-A482-4EEC-B5ED-F9AE8361ED5B}" destId="{69213E4E-98AC-4E6A-BD21-D1FD341670B8}" srcOrd="0" destOrd="0" presId="urn:microsoft.com/office/officeart/2005/8/layout/list1"/>
    <dgm:cxn modelId="{5225765E-BE6F-4E81-9390-E53C6CD107E7}" type="presParOf" srcId="{5D36420C-A482-4EEC-B5ED-F9AE8361ED5B}" destId="{50B92809-5F0D-4E5F-815F-37EB323CE60C}" srcOrd="1" destOrd="0" presId="urn:microsoft.com/office/officeart/2005/8/layout/list1"/>
    <dgm:cxn modelId="{997C2779-1837-48C4-9DD2-B9679655D5D4}" type="presParOf" srcId="{C276842C-0A26-42CC-8F09-523A120897FC}" destId="{5E94EA82-2CE5-4B89-B9CC-8CDED03B49F4}" srcOrd="5" destOrd="0" presId="urn:microsoft.com/office/officeart/2005/8/layout/list1"/>
    <dgm:cxn modelId="{528369E5-00AF-4A95-B2EE-7421F5A112A8}" type="presParOf" srcId="{C276842C-0A26-42CC-8F09-523A120897FC}" destId="{6C984816-68DF-4918-9FC9-8666A7B5B878}" srcOrd="6" destOrd="0" presId="urn:microsoft.com/office/officeart/2005/8/layout/list1"/>
    <dgm:cxn modelId="{F4067186-9CDB-44B7-86D7-F09F2C74EF95}" type="presParOf" srcId="{C276842C-0A26-42CC-8F09-523A120897FC}" destId="{686220BD-CF20-4C46-B84F-646AE477052B}" srcOrd="7" destOrd="0" presId="urn:microsoft.com/office/officeart/2005/8/layout/list1"/>
    <dgm:cxn modelId="{BDCBCF6D-DC82-4D29-BFC6-D18819EC0B04}" type="presParOf" srcId="{C276842C-0A26-42CC-8F09-523A120897FC}" destId="{5C08FFF8-019E-43A4-9340-DA403445B487}" srcOrd="8" destOrd="0" presId="urn:microsoft.com/office/officeart/2005/8/layout/list1"/>
    <dgm:cxn modelId="{8501E04F-5909-4BA5-A523-4F011D30E66C}" type="presParOf" srcId="{5C08FFF8-019E-43A4-9340-DA403445B487}" destId="{537856FB-E001-431A-90D9-511D3872515A}" srcOrd="0" destOrd="0" presId="urn:microsoft.com/office/officeart/2005/8/layout/list1"/>
    <dgm:cxn modelId="{712117A5-1BAE-46AC-99B5-7AA6E194124E}" type="presParOf" srcId="{5C08FFF8-019E-43A4-9340-DA403445B487}" destId="{D065B74D-31D1-48FE-8CF8-41CD50F1C28D}" srcOrd="1" destOrd="0" presId="urn:microsoft.com/office/officeart/2005/8/layout/list1"/>
    <dgm:cxn modelId="{82D25936-DBBC-4648-A56E-F84FE9BE2AB6}" type="presParOf" srcId="{C276842C-0A26-42CC-8F09-523A120897FC}" destId="{0088E3E0-9279-4585-A904-F706C2EBB16F}" srcOrd="9" destOrd="0" presId="urn:microsoft.com/office/officeart/2005/8/layout/list1"/>
    <dgm:cxn modelId="{84E19BB3-2CD4-424C-9EC5-E7555562091B}" type="presParOf" srcId="{C276842C-0A26-42CC-8F09-523A120897FC}" destId="{03392E83-422E-45F4-81C4-684129CC19B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D93A1F-D1EF-4C18-9610-7CBF1F18D07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IN"/>
        </a:p>
      </dgm:t>
    </dgm:pt>
    <dgm:pt modelId="{E790351E-27B2-457D-BD65-7BF63424AB10}">
      <dgm:prSet phldrT="[Text]"/>
      <dgm:spPr/>
      <dgm:t>
        <a:bodyPr/>
        <a:lstStyle/>
        <a:p>
          <a:r>
            <a:rPr lang="en-IN" dirty="0"/>
            <a:t>Mapping</a:t>
          </a:r>
        </a:p>
      </dgm:t>
    </dgm:pt>
    <dgm:pt modelId="{C63DFDAB-D856-41EF-8AF6-991551885556}" type="parTrans" cxnId="{CD5AA021-CB8A-41F8-BE89-59E95997BFD4}">
      <dgm:prSet/>
      <dgm:spPr/>
      <dgm:t>
        <a:bodyPr/>
        <a:lstStyle/>
        <a:p>
          <a:endParaRPr lang="en-IN"/>
        </a:p>
      </dgm:t>
    </dgm:pt>
    <dgm:pt modelId="{C4949E44-996B-4BFE-81B5-BE1A2369A2F8}" type="sibTrans" cxnId="{CD5AA021-CB8A-41F8-BE89-59E95997BFD4}">
      <dgm:prSet/>
      <dgm:spPr/>
      <dgm:t>
        <a:bodyPr/>
        <a:lstStyle/>
        <a:p>
          <a:endParaRPr lang="en-IN"/>
        </a:p>
      </dgm:t>
    </dgm:pt>
    <dgm:pt modelId="{EC0C4357-A468-4E53-A95D-DFAED15AAF1B}">
      <dgm:prSet phldrT="[Text]"/>
      <dgm:spPr/>
      <dgm:t>
        <a:bodyPr/>
        <a:lstStyle/>
        <a:p>
          <a:r>
            <a:rPr lang="en-IN" dirty="0"/>
            <a:t>Pie chart</a:t>
          </a:r>
        </a:p>
      </dgm:t>
    </dgm:pt>
    <dgm:pt modelId="{4C01B286-2FCF-4E7B-8389-50E514679FE7}" type="sibTrans" cxnId="{E0C819D1-CE2F-4463-92C1-C38D2C0093D6}">
      <dgm:prSet/>
      <dgm:spPr/>
      <dgm:t>
        <a:bodyPr/>
        <a:lstStyle/>
        <a:p>
          <a:endParaRPr lang="en-IN"/>
        </a:p>
      </dgm:t>
    </dgm:pt>
    <dgm:pt modelId="{24A1CE24-E287-4341-BC98-82BDCC1DD6DC}" type="parTrans" cxnId="{E0C819D1-CE2F-4463-92C1-C38D2C0093D6}">
      <dgm:prSet/>
      <dgm:spPr/>
      <dgm:t>
        <a:bodyPr/>
        <a:lstStyle/>
        <a:p>
          <a:endParaRPr lang="en-IN"/>
        </a:p>
      </dgm:t>
    </dgm:pt>
    <dgm:pt modelId="{BC734E8A-E80D-4392-937D-2CFB480EA409}">
      <dgm:prSet phldrT="[Text]" custT="1"/>
      <dgm:spPr/>
      <dgm:t>
        <a:bodyPr/>
        <a:lstStyle/>
        <a:p>
          <a:r>
            <a:rPr lang="en-IN" sz="2000" dirty="0"/>
            <a:t>Prediction Forecasting</a:t>
          </a:r>
        </a:p>
      </dgm:t>
    </dgm:pt>
    <dgm:pt modelId="{EE092A45-474C-4801-B9C0-BDCFC675171F}" type="sibTrans" cxnId="{02DC8459-500F-493A-B6E1-53DE749B30D7}">
      <dgm:prSet/>
      <dgm:spPr/>
      <dgm:t>
        <a:bodyPr/>
        <a:lstStyle/>
        <a:p>
          <a:endParaRPr lang="en-IN"/>
        </a:p>
      </dgm:t>
    </dgm:pt>
    <dgm:pt modelId="{94091498-9C86-4A97-B982-D010552FE255}" type="parTrans" cxnId="{02DC8459-500F-493A-B6E1-53DE749B30D7}">
      <dgm:prSet/>
      <dgm:spPr/>
      <dgm:t>
        <a:bodyPr/>
        <a:lstStyle/>
        <a:p>
          <a:endParaRPr lang="en-IN"/>
        </a:p>
      </dgm:t>
    </dgm:pt>
    <dgm:pt modelId="{C276842C-0A26-42CC-8F09-523A120897FC}" type="pres">
      <dgm:prSet presAssocID="{5BD93A1F-D1EF-4C18-9610-7CBF1F18D071}" presName="linear" presStyleCnt="0">
        <dgm:presLayoutVars>
          <dgm:dir/>
          <dgm:animLvl val="lvl"/>
          <dgm:resizeHandles val="exact"/>
        </dgm:presLayoutVars>
      </dgm:prSet>
      <dgm:spPr/>
    </dgm:pt>
    <dgm:pt modelId="{A8F916E3-74B4-4D8C-93A5-D56EF8BD148D}" type="pres">
      <dgm:prSet presAssocID="{E790351E-27B2-457D-BD65-7BF63424AB10}" presName="parentLin" presStyleCnt="0"/>
      <dgm:spPr/>
    </dgm:pt>
    <dgm:pt modelId="{40FD13BD-7ED0-4505-88B8-2A1DCEADD882}" type="pres">
      <dgm:prSet presAssocID="{E790351E-27B2-457D-BD65-7BF63424AB10}" presName="parentLeftMargin" presStyleLbl="node1" presStyleIdx="0" presStyleCnt="3"/>
      <dgm:spPr/>
    </dgm:pt>
    <dgm:pt modelId="{230887EC-E5C2-4E70-A1CD-82F3E1F41641}" type="pres">
      <dgm:prSet presAssocID="{E790351E-27B2-457D-BD65-7BF63424AB10}" presName="parentText" presStyleLbl="node1" presStyleIdx="0" presStyleCnt="3">
        <dgm:presLayoutVars>
          <dgm:chMax val="0"/>
          <dgm:bulletEnabled val="1"/>
        </dgm:presLayoutVars>
      </dgm:prSet>
      <dgm:spPr/>
    </dgm:pt>
    <dgm:pt modelId="{3B3DAA08-BDFD-49CF-8E25-8B6C4793AE54}" type="pres">
      <dgm:prSet presAssocID="{E790351E-27B2-457D-BD65-7BF63424AB10}" presName="negativeSpace" presStyleCnt="0"/>
      <dgm:spPr/>
    </dgm:pt>
    <dgm:pt modelId="{A8A45A8D-4345-4BCB-B19B-1B1808A420C4}" type="pres">
      <dgm:prSet presAssocID="{E790351E-27B2-457D-BD65-7BF63424AB10}" presName="childText" presStyleLbl="conFgAcc1" presStyleIdx="0" presStyleCnt="3">
        <dgm:presLayoutVars>
          <dgm:bulletEnabled val="1"/>
        </dgm:presLayoutVars>
      </dgm:prSet>
      <dgm:spPr/>
    </dgm:pt>
    <dgm:pt modelId="{E05B549A-2A48-4A77-AF3A-E6C5566176EB}" type="pres">
      <dgm:prSet presAssocID="{C4949E44-996B-4BFE-81B5-BE1A2369A2F8}" presName="spaceBetweenRectangles" presStyleCnt="0"/>
      <dgm:spPr/>
    </dgm:pt>
    <dgm:pt modelId="{5D36420C-A482-4EEC-B5ED-F9AE8361ED5B}" type="pres">
      <dgm:prSet presAssocID="{BC734E8A-E80D-4392-937D-2CFB480EA409}" presName="parentLin" presStyleCnt="0"/>
      <dgm:spPr/>
    </dgm:pt>
    <dgm:pt modelId="{69213E4E-98AC-4E6A-BD21-D1FD341670B8}" type="pres">
      <dgm:prSet presAssocID="{BC734E8A-E80D-4392-937D-2CFB480EA409}" presName="parentLeftMargin" presStyleLbl="node1" presStyleIdx="0" presStyleCnt="3"/>
      <dgm:spPr/>
    </dgm:pt>
    <dgm:pt modelId="{50B92809-5F0D-4E5F-815F-37EB323CE60C}" type="pres">
      <dgm:prSet presAssocID="{BC734E8A-E80D-4392-937D-2CFB480EA409}" presName="parentText" presStyleLbl="node1" presStyleIdx="1" presStyleCnt="3">
        <dgm:presLayoutVars>
          <dgm:chMax val="0"/>
          <dgm:bulletEnabled val="1"/>
        </dgm:presLayoutVars>
      </dgm:prSet>
      <dgm:spPr/>
    </dgm:pt>
    <dgm:pt modelId="{5E94EA82-2CE5-4B89-B9CC-8CDED03B49F4}" type="pres">
      <dgm:prSet presAssocID="{BC734E8A-E80D-4392-937D-2CFB480EA409}" presName="negativeSpace" presStyleCnt="0"/>
      <dgm:spPr/>
    </dgm:pt>
    <dgm:pt modelId="{6C984816-68DF-4918-9FC9-8666A7B5B878}" type="pres">
      <dgm:prSet presAssocID="{BC734E8A-E80D-4392-937D-2CFB480EA409}" presName="childText" presStyleLbl="conFgAcc1" presStyleIdx="1" presStyleCnt="3">
        <dgm:presLayoutVars>
          <dgm:bulletEnabled val="1"/>
        </dgm:presLayoutVars>
      </dgm:prSet>
      <dgm:spPr/>
    </dgm:pt>
    <dgm:pt modelId="{686220BD-CF20-4C46-B84F-646AE477052B}" type="pres">
      <dgm:prSet presAssocID="{EE092A45-474C-4801-B9C0-BDCFC675171F}" presName="spaceBetweenRectangles" presStyleCnt="0"/>
      <dgm:spPr/>
    </dgm:pt>
    <dgm:pt modelId="{5C08FFF8-019E-43A4-9340-DA403445B487}" type="pres">
      <dgm:prSet presAssocID="{EC0C4357-A468-4E53-A95D-DFAED15AAF1B}" presName="parentLin" presStyleCnt="0"/>
      <dgm:spPr/>
    </dgm:pt>
    <dgm:pt modelId="{537856FB-E001-431A-90D9-511D3872515A}" type="pres">
      <dgm:prSet presAssocID="{EC0C4357-A468-4E53-A95D-DFAED15AAF1B}" presName="parentLeftMargin" presStyleLbl="node1" presStyleIdx="1" presStyleCnt="3"/>
      <dgm:spPr/>
    </dgm:pt>
    <dgm:pt modelId="{D065B74D-31D1-48FE-8CF8-41CD50F1C28D}" type="pres">
      <dgm:prSet presAssocID="{EC0C4357-A468-4E53-A95D-DFAED15AAF1B}" presName="parentText" presStyleLbl="node1" presStyleIdx="2" presStyleCnt="3">
        <dgm:presLayoutVars>
          <dgm:chMax val="0"/>
          <dgm:bulletEnabled val="1"/>
        </dgm:presLayoutVars>
      </dgm:prSet>
      <dgm:spPr/>
    </dgm:pt>
    <dgm:pt modelId="{0088E3E0-9279-4585-A904-F706C2EBB16F}" type="pres">
      <dgm:prSet presAssocID="{EC0C4357-A468-4E53-A95D-DFAED15AAF1B}" presName="negativeSpace" presStyleCnt="0"/>
      <dgm:spPr/>
    </dgm:pt>
    <dgm:pt modelId="{03392E83-422E-45F4-81C4-684129CC19BD}" type="pres">
      <dgm:prSet presAssocID="{EC0C4357-A468-4E53-A95D-DFAED15AAF1B}" presName="childText" presStyleLbl="conFgAcc1" presStyleIdx="2" presStyleCnt="3">
        <dgm:presLayoutVars>
          <dgm:bulletEnabled val="1"/>
        </dgm:presLayoutVars>
      </dgm:prSet>
      <dgm:spPr/>
    </dgm:pt>
  </dgm:ptLst>
  <dgm:cxnLst>
    <dgm:cxn modelId="{66BCA101-B15C-49BE-A091-958D8B9911D5}" type="presOf" srcId="{EC0C4357-A468-4E53-A95D-DFAED15AAF1B}" destId="{D065B74D-31D1-48FE-8CF8-41CD50F1C28D}" srcOrd="1" destOrd="0" presId="urn:microsoft.com/office/officeart/2005/8/layout/list1"/>
    <dgm:cxn modelId="{77C72013-7CB2-49CF-92D3-CE3769DCCFFA}" type="presOf" srcId="{BC734E8A-E80D-4392-937D-2CFB480EA409}" destId="{50B92809-5F0D-4E5F-815F-37EB323CE60C}" srcOrd="1" destOrd="0" presId="urn:microsoft.com/office/officeart/2005/8/layout/list1"/>
    <dgm:cxn modelId="{2AA15916-9DA6-4773-9053-BD8CDA8F2032}" type="presOf" srcId="{5BD93A1F-D1EF-4C18-9610-7CBF1F18D071}" destId="{C276842C-0A26-42CC-8F09-523A120897FC}" srcOrd="0" destOrd="0" presId="urn:microsoft.com/office/officeart/2005/8/layout/list1"/>
    <dgm:cxn modelId="{CD5AA021-CB8A-41F8-BE89-59E95997BFD4}" srcId="{5BD93A1F-D1EF-4C18-9610-7CBF1F18D071}" destId="{E790351E-27B2-457D-BD65-7BF63424AB10}" srcOrd="0" destOrd="0" parTransId="{C63DFDAB-D856-41EF-8AF6-991551885556}" sibTransId="{C4949E44-996B-4BFE-81B5-BE1A2369A2F8}"/>
    <dgm:cxn modelId="{ED63323C-D84E-4830-A0EF-6B5E97566CEA}" type="presOf" srcId="{E790351E-27B2-457D-BD65-7BF63424AB10}" destId="{40FD13BD-7ED0-4505-88B8-2A1DCEADD882}" srcOrd="0" destOrd="0" presId="urn:microsoft.com/office/officeart/2005/8/layout/list1"/>
    <dgm:cxn modelId="{6DDCF964-4339-45CE-BD23-775027B40E09}" type="presOf" srcId="{EC0C4357-A468-4E53-A95D-DFAED15AAF1B}" destId="{537856FB-E001-431A-90D9-511D3872515A}" srcOrd="0" destOrd="0" presId="urn:microsoft.com/office/officeart/2005/8/layout/list1"/>
    <dgm:cxn modelId="{02DC8459-500F-493A-B6E1-53DE749B30D7}" srcId="{5BD93A1F-D1EF-4C18-9610-7CBF1F18D071}" destId="{BC734E8A-E80D-4392-937D-2CFB480EA409}" srcOrd="1" destOrd="0" parTransId="{94091498-9C86-4A97-B982-D010552FE255}" sibTransId="{EE092A45-474C-4801-B9C0-BDCFC675171F}"/>
    <dgm:cxn modelId="{A76BE1B8-FD5A-4225-A403-C03E590F2CDE}" type="presOf" srcId="{E790351E-27B2-457D-BD65-7BF63424AB10}" destId="{230887EC-E5C2-4E70-A1CD-82F3E1F41641}" srcOrd="1" destOrd="0" presId="urn:microsoft.com/office/officeart/2005/8/layout/list1"/>
    <dgm:cxn modelId="{ADBB27BC-3AC9-4562-A3B6-92DD3E8F5E0F}" type="presOf" srcId="{BC734E8A-E80D-4392-937D-2CFB480EA409}" destId="{69213E4E-98AC-4E6A-BD21-D1FD341670B8}" srcOrd="0" destOrd="0" presId="urn:microsoft.com/office/officeart/2005/8/layout/list1"/>
    <dgm:cxn modelId="{E0C819D1-CE2F-4463-92C1-C38D2C0093D6}" srcId="{5BD93A1F-D1EF-4C18-9610-7CBF1F18D071}" destId="{EC0C4357-A468-4E53-A95D-DFAED15AAF1B}" srcOrd="2" destOrd="0" parTransId="{24A1CE24-E287-4341-BC98-82BDCC1DD6DC}" sibTransId="{4C01B286-2FCF-4E7B-8389-50E514679FE7}"/>
    <dgm:cxn modelId="{86AD2E8E-D7AE-492F-B244-286978CAEDD3}" type="presParOf" srcId="{C276842C-0A26-42CC-8F09-523A120897FC}" destId="{A8F916E3-74B4-4D8C-93A5-D56EF8BD148D}" srcOrd="0" destOrd="0" presId="urn:microsoft.com/office/officeart/2005/8/layout/list1"/>
    <dgm:cxn modelId="{AA86F4EA-B34C-479C-B1BF-50F2E9CDC106}" type="presParOf" srcId="{A8F916E3-74B4-4D8C-93A5-D56EF8BD148D}" destId="{40FD13BD-7ED0-4505-88B8-2A1DCEADD882}" srcOrd="0" destOrd="0" presId="urn:microsoft.com/office/officeart/2005/8/layout/list1"/>
    <dgm:cxn modelId="{B77F3F0E-B72C-4C89-A798-E85EDB63DDF3}" type="presParOf" srcId="{A8F916E3-74B4-4D8C-93A5-D56EF8BD148D}" destId="{230887EC-E5C2-4E70-A1CD-82F3E1F41641}" srcOrd="1" destOrd="0" presId="urn:microsoft.com/office/officeart/2005/8/layout/list1"/>
    <dgm:cxn modelId="{EF2AE06D-0FA1-454F-897C-D949E9DD87ED}" type="presParOf" srcId="{C276842C-0A26-42CC-8F09-523A120897FC}" destId="{3B3DAA08-BDFD-49CF-8E25-8B6C4793AE54}" srcOrd="1" destOrd="0" presId="urn:microsoft.com/office/officeart/2005/8/layout/list1"/>
    <dgm:cxn modelId="{99B000F5-96B7-45E0-9BE8-5A1EFA3FA4B4}" type="presParOf" srcId="{C276842C-0A26-42CC-8F09-523A120897FC}" destId="{A8A45A8D-4345-4BCB-B19B-1B1808A420C4}" srcOrd="2" destOrd="0" presId="urn:microsoft.com/office/officeart/2005/8/layout/list1"/>
    <dgm:cxn modelId="{CF80522A-39FC-4D4A-BF01-950718DE7D1B}" type="presParOf" srcId="{C276842C-0A26-42CC-8F09-523A120897FC}" destId="{E05B549A-2A48-4A77-AF3A-E6C5566176EB}" srcOrd="3" destOrd="0" presId="urn:microsoft.com/office/officeart/2005/8/layout/list1"/>
    <dgm:cxn modelId="{D701917B-87A4-4FC5-806D-18C933E50C19}" type="presParOf" srcId="{C276842C-0A26-42CC-8F09-523A120897FC}" destId="{5D36420C-A482-4EEC-B5ED-F9AE8361ED5B}" srcOrd="4" destOrd="0" presId="urn:microsoft.com/office/officeart/2005/8/layout/list1"/>
    <dgm:cxn modelId="{17084228-3761-478B-8FEE-78EE39B0CF87}" type="presParOf" srcId="{5D36420C-A482-4EEC-B5ED-F9AE8361ED5B}" destId="{69213E4E-98AC-4E6A-BD21-D1FD341670B8}" srcOrd="0" destOrd="0" presId="urn:microsoft.com/office/officeart/2005/8/layout/list1"/>
    <dgm:cxn modelId="{5225765E-BE6F-4E81-9390-E53C6CD107E7}" type="presParOf" srcId="{5D36420C-A482-4EEC-B5ED-F9AE8361ED5B}" destId="{50B92809-5F0D-4E5F-815F-37EB323CE60C}" srcOrd="1" destOrd="0" presId="urn:microsoft.com/office/officeart/2005/8/layout/list1"/>
    <dgm:cxn modelId="{997C2779-1837-48C4-9DD2-B9679655D5D4}" type="presParOf" srcId="{C276842C-0A26-42CC-8F09-523A120897FC}" destId="{5E94EA82-2CE5-4B89-B9CC-8CDED03B49F4}" srcOrd="5" destOrd="0" presId="urn:microsoft.com/office/officeart/2005/8/layout/list1"/>
    <dgm:cxn modelId="{528369E5-00AF-4A95-B2EE-7421F5A112A8}" type="presParOf" srcId="{C276842C-0A26-42CC-8F09-523A120897FC}" destId="{6C984816-68DF-4918-9FC9-8666A7B5B878}" srcOrd="6" destOrd="0" presId="urn:microsoft.com/office/officeart/2005/8/layout/list1"/>
    <dgm:cxn modelId="{F4067186-9CDB-44B7-86D7-F09F2C74EF95}" type="presParOf" srcId="{C276842C-0A26-42CC-8F09-523A120897FC}" destId="{686220BD-CF20-4C46-B84F-646AE477052B}" srcOrd="7" destOrd="0" presId="urn:microsoft.com/office/officeart/2005/8/layout/list1"/>
    <dgm:cxn modelId="{BDCBCF6D-DC82-4D29-BFC6-D18819EC0B04}" type="presParOf" srcId="{C276842C-0A26-42CC-8F09-523A120897FC}" destId="{5C08FFF8-019E-43A4-9340-DA403445B487}" srcOrd="8" destOrd="0" presId="urn:microsoft.com/office/officeart/2005/8/layout/list1"/>
    <dgm:cxn modelId="{8501E04F-5909-4BA5-A523-4F011D30E66C}" type="presParOf" srcId="{5C08FFF8-019E-43A4-9340-DA403445B487}" destId="{537856FB-E001-431A-90D9-511D3872515A}" srcOrd="0" destOrd="0" presId="urn:microsoft.com/office/officeart/2005/8/layout/list1"/>
    <dgm:cxn modelId="{712117A5-1BAE-46AC-99B5-7AA6E194124E}" type="presParOf" srcId="{5C08FFF8-019E-43A4-9340-DA403445B487}" destId="{D065B74D-31D1-48FE-8CF8-41CD50F1C28D}" srcOrd="1" destOrd="0" presId="urn:microsoft.com/office/officeart/2005/8/layout/list1"/>
    <dgm:cxn modelId="{82D25936-DBBC-4648-A56E-F84FE9BE2AB6}" type="presParOf" srcId="{C276842C-0A26-42CC-8F09-523A120897FC}" destId="{0088E3E0-9279-4585-A904-F706C2EBB16F}" srcOrd="9" destOrd="0" presId="urn:microsoft.com/office/officeart/2005/8/layout/list1"/>
    <dgm:cxn modelId="{84E19BB3-2CD4-424C-9EC5-E7555562091B}" type="presParOf" srcId="{C276842C-0A26-42CC-8F09-523A120897FC}" destId="{03392E83-422E-45F4-81C4-684129CC19B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45A8D-4345-4BCB-B19B-1B1808A420C4}">
      <dsp:nvSpPr>
        <dsp:cNvPr id="0" name=""/>
        <dsp:cNvSpPr/>
      </dsp:nvSpPr>
      <dsp:spPr>
        <a:xfrm>
          <a:off x="0" y="637601"/>
          <a:ext cx="3191070" cy="604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0887EC-E5C2-4E70-A1CD-82F3E1F41641}">
      <dsp:nvSpPr>
        <dsp:cNvPr id="0" name=""/>
        <dsp:cNvSpPr/>
      </dsp:nvSpPr>
      <dsp:spPr>
        <a:xfrm>
          <a:off x="159553" y="283361"/>
          <a:ext cx="2233749" cy="7084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430" tIns="0" rIns="84430" bIns="0" numCol="1" spcCol="1270" anchor="ctr" anchorCtr="0">
          <a:noAutofit/>
        </a:bodyPr>
        <a:lstStyle/>
        <a:p>
          <a:pPr marL="0" lvl="0" indent="0" algn="l" defTabSz="1066800">
            <a:lnSpc>
              <a:spcPct val="90000"/>
            </a:lnSpc>
            <a:spcBef>
              <a:spcPct val="0"/>
            </a:spcBef>
            <a:spcAft>
              <a:spcPct val="35000"/>
            </a:spcAft>
            <a:buNone/>
          </a:pPr>
          <a:r>
            <a:rPr lang="en-IN" sz="2400" kern="1200" dirty="0"/>
            <a:t>Understanding</a:t>
          </a:r>
        </a:p>
      </dsp:txBody>
      <dsp:txXfrm>
        <a:off x="194138" y="317946"/>
        <a:ext cx="2164579" cy="639310"/>
      </dsp:txXfrm>
    </dsp:sp>
    <dsp:sp modelId="{6C984816-68DF-4918-9FC9-8666A7B5B878}">
      <dsp:nvSpPr>
        <dsp:cNvPr id="0" name=""/>
        <dsp:cNvSpPr/>
      </dsp:nvSpPr>
      <dsp:spPr>
        <a:xfrm>
          <a:off x="0" y="1726241"/>
          <a:ext cx="3191070" cy="604800"/>
        </a:xfrm>
        <a:prstGeom prst="rect">
          <a:avLst/>
        </a:prstGeom>
        <a:solidFill>
          <a:schemeClr val="lt1">
            <a:alpha val="90000"/>
            <a:hueOff val="0"/>
            <a:satOff val="0"/>
            <a:lumOff val="0"/>
            <a:alphaOff val="0"/>
          </a:schemeClr>
        </a:solidFill>
        <a:ln w="25400" cap="flat" cmpd="sng" algn="ctr">
          <a:solidFill>
            <a:schemeClr val="accent2">
              <a:hueOff val="6000035"/>
              <a:satOff val="7693"/>
              <a:lumOff val="20588"/>
              <a:alphaOff val="0"/>
            </a:schemeClr>
          </a:solidFill>
          <a:prstDash val="solid"/>
        </a:ln>
        <a:effectLst/>
      </dsp:spPr>
      <dsp:style>
        <a:lnRef idx="2">
          <a:scrgbClr r="0" g="0" b="0"/>
        </a:lnRef>
        <a:fillRef idx="1">
          <a:scrgbClr r="0" g="0" b="0"/>
        </a:fillRef>
        <a:effectRef idx="0">
          <a:scrgbClr r="0" g="0" b="0"/>
        </a:effectRef>
        <a:fontRef idx="minor"/>
      </dsp:style>
    </dsp:sp>
    <dsp:sp modelId="{50B92809-5F0D-4E5F-815F-37EB323CE60C}">
      <dsp:nvSpPr>
        <dsp:cNvPr id="0" name=""/>
        <dsp:cNvSpPr/>
      </dsp:nvSpPr>
      <dsp:spPr>
        <a:xfrm>
          <a:off x="159553" y="1372001"/>
          <a:ext cx="2233749" cy="70848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430" tIns="0" rIns="84430" bIns="0" numCol="1" spcCol="1270" anchor="ctr" anchorCtr="0">
          <a:noAutofit/>
        </a:bodyPr>
        <a:lstStyle/>
        <a:p>
          <a:pPr marL="0" lvl="0" indent="0" algn="l" defTabSz="1066800">
            <a:lnSpc>
              <a:spcPct val="90000"/>
            </a:lnSpc>
            <a:spcBef>
              <a:spcPct val="0"/>
            </a:spcBef>
            <a:spcAft>
              <a:spcPct val="35000"/>
            </a:spcAft>
            <a:buNone/>
          </a:pPr>
          <a:r>
            <a:rPr lang="en-IN" sz="2400" kern="1200" dirty="0"/>
            <a:t>Cleaning</a:t>
          </a:r>
        </a:p>
      </dsp:txBody>
      <dsp:txXfrm>
        <a:off x="194138" y="1406586"/>
        <a:ext cx="2164579" cy="639310"/>
      </dsp:txXfrm>
    </dsp:sp>
    <dsp:sp modelId="{03392E83-422E-45F4-81C4-684129CC19BD}">
      <dsp:nvSpPr>
        <dsp:cNvPr id="0" name=""/>
        <dsp:cNvSpPr/>
      </dsp:nvSpPr>
      <dsp:spPr>
        <a:xfrm>
          <a:off x="0" y="2814881"/>
          <a:ext cx="3191070" cy="604800"/>
        </a:xfrm>
        <a:prstGeom prst="rect">
          <a:avLst/>
        </a:prstGeom>
        <a:solidFill>
          <a:schemeClr val="lt1">
            <a:alpha val="90000"/>
            <a:hueOff val="0"/>
            <a:satOff val="0"/>
            <a:lumOff val="0"/>
            <a:alphaOff val="0"/>
          </a:schemeClr>
        </a:solidFill>
        <a:ln w="25400" cap="flat" cmpd="sng" algn="ctr">
          <a:solidFill>
            <a:schemeClr val="accent2">
              <a:hueOff val="12000070"/>
              <a:satOff val="15385"/>
              <a:lumOff val="41176"/>
              <a:alphaOff val="0"/>
            </a:schemeClr>
          </a:solidFill>
          <a:prstDash val="solid"/>
        </a:ln>
        <a:effectLst/>
      </dsp:spPr>
      <dsp:style>
        <a:lnRef idx="2">
          <a:scrgbClr r="0" g="0" b="0"/>
        </a:lnRef>
        <a:fillRef idx="1">
          <a:scrgbClr r="0" g="0" b="0"/>
        </a:fillRef>
        <a:effectRef idx="0">
          <a:scrgbClr r="0" g="0" b="0"/>
        </a:effectRef>
        <a:fontRef idx="minor"/>
      </dsp:style>
    </dsp:sp>
    <dsp:sp modelId="{D065B74D-31D1-48FE-8CF8-41CD50F1C28D}">
      <dsp:nvSpPr>
        <dsp:cNvPr id="0" name=""/>
        <dsp:cNvSpPr/>
      </dsp:nvSpPr>
      <dsp:spPr>
        <a:xfrm>
          <a:off x="159553" y="2460641"/>
          <a:ext cx="2233749" cy="70848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430" tIns="0" rIns="84430" bIns="0" numCol="1" spcCol="1270" anchor="ctr" anchorCtr="0">
          <a:noAutofit/>
        </a:bodyPr>
        <a:lstStyle/>
        <a:p>
          <a:pPr marL="0" lvl="0" indent="0" algn="l" defTabSz="1066800">
            <a:lnSpc>
              <a:spcPct val="90000"/>
            </a:lnSpc>
            <a:spcBef>
              <a:spcPct val="0"/>
            </a:spcBef>
            <a:spcAft>
              <a:spcPct val="35000"/>
            </a:spcAft>
            <a:buNone/>
          </a:pPr>
          <a:r>
            <a:rPr lang="en-IN" sz="2400" kern="1200"/>
            <a:t>Modeling</a:t>
          </a:r>
          <a:endParaRPr lang="en-IN" sz="2400" kern="1200" dirty="0"/>
        </a:p>
      </dsp:txBody>
      <dsp:txXfrm>
        <a:off x="194138" y="2495226"/>
        <a:ext cx="2164579"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45A8D-4345-4BCB-B19B-1B1808A420C4}">
      <dsp:nvSpPr>
        <dsp:cNvPr id="0" name=""/>
        <dsp:cNvSpPr/>
      </dsp:nvSpPr>
      <dsp:spPr>
        <a:xfrm>
          <a:off x="0" y="435281"/>
          <a:ext cx="3191070" cy="705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0887EC-E5C2-4E70-A1CD-82F3E1F41641}">
      <dsp:nvSpPr>
        <dsp:cNvPr id="0" name=""/>
        <dsp:cNvSpPr/>
      </dsp:nvSpPr>
      <dsp:spPr>
        <a:xfrm>
          <a:off x="159553" y="22001"/>
          <a:ext cx="2233749" cy="8265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430" tIns="0" rIns="84430" bIns="0" numCol="1" spcCol="1270" anchor="ctr" anchorCtr="0">
          <a:noAutofit/>
        </a:bodyPr>
        <a:lstStyle/>
        <a:p>
          <a:pPr marL="0" lvl="0" indent="0" algn="l" defTabSz="889000">
            <a:lnSpc>
              <a:spcPct val="90000"/>
            </a:lnSpc>
            <a:spcBef>
              <a:spcPct val="0"/>
            </a:spcBef>
            <a:spcAft>
              <a:spcPct val="35000"/>
            </a:spcAft>
            <a:buNone/>
          </a:pPr>
          <a:r>
            <a:rPr lang="en-IN" sz="2000" kern="1200" dirty="0"/>
            <a:t>Year, Month, Day</a:t>
          </a:r>
        </a:p>
      </dsp:txBody>
      <dsp:txXfrm>
        <a:off x="199902" y="62350"/>
        <a:ext cx="2153051" cy="745862"/>
      </dsp:txXfrm>
    </dsp:sp>
    <dsp:sp modelId="{6C984816-68DF-4918-9FC9-8666A7B5B878}">
      <dsp:nvSpPr>
        <dsp:cNvPr id="0" name=""/>
        <dsp:cNvSpPr/>
      </dsp:nvSpPr>
      <dsp:spPr>
        <a:xfrm>
          <a:off x="0" y="1705361"/>
          <a:ext cx="3191070" cy="705600"/>
        </a:xfrm>
        <a:prstGeom prst="rect">
          <a:avLst/>
        </a:prstGeom>
        <a:solidFill>
          <a:schemeClr val="lt1">
            <a:alpha val="90000"/>
            <a:hueOff val="0"/>
            <a:satOff val="0"/>
            <a:lumOff val="0"/>
            <a:alphaOff val="0"/>
          </a:schemeClr>
        </a:solidFill>
        <a:ln w="25400" cap="flat" cmpd="sng" algn="ctr">
          <a:solidFill>
            <a:schemeClr val="accent2">
              <a:hueOff val="6000035"/>
              <a:satOff val="7693"/>
              <a:lumOff val="20588"/>
              <a:alphaOff val="0"/>
            </a:schemeClr>
          </a:solidFill>
          <a:prstDash val="solid"/>
        </a:ln>
        <a:effectLst/>
      </dsp:spPr>
      <dsp:style>
        <a:lnRef idx="2">
          <a:scrgbClr r="0" g="0" b="0"/>
        </a:lnRef>
        <a:fillRef idx="1">
          <a:scrgbClr r="0" g="0" b="0"/>
        </a:fillRef>
        <a:effectRef idx="0">
          <a:scrgbClr r="0" g="0" b="0"/>
        </a:effectRef>
        <a:fontRef idx="minor"/>
      </dsp:style>
    </dsp:sp>
    <dsp:sp modelId="{50B92809-5F0D-4E5F-815F-37EB323CE60C}">
      <dsp:nvSpPr>
        <dsp:cNvPr id="0" name=""/>
        <dsp:cNvSpPr/>
      </dsp:nvSpPr>
      <dsp:spPr>
        <a:xfrm>
          <a:off x="159553" y="1292081"/>
          <a:ext cx="2233749" cy="82656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430" tIns="0" rIns="84430" bIns="0" numCol="1" spcCol="1270" anchor="ctr" anchorCtr="0">
          <a:noAutofit/>
        </a:bodyPr>
        <a:lstStyle/>
        <a:p>
          <a:pPr marL="0" lvl="0" indent="0" algn="l" defTabSz="711200">
            <a:lnSpc>
              <a:spcPct val="90000"/>
            </a:lnSpc>
            <a:spcBef>
              <a:spcPct val="0"/>
            </a:spcBef>
            <a:spcAft>
              <a:spcPct val="35000"/>
            </a:spcAft>
            <a:buNone/>
          </a:pPr>
          <a:r>
            <a:rPr lang="en-IN" sz="1600" kern="1200" dirty="0"/>
            <a:t>Interactive dashboard</a:t>
          </a:r>
        </a:p>
      </dsp:txBody>
      <dsp:txXfrm>
        <a:off x="199902" y="1332430"/>
        <a:ext cx="2153051" cy="745862"/>
      </dsp:txXfrm>
    </dsp:sp>
    <dsp:sp modelId="{03392E83-422E-45F4-81C4-684129CC19BD}">
      <dsp:nvSpPr>
        <dsp:cNvPr id="0" name=""/>
        <dsp:cNvSpPr/>
      </dsp:nvSpPr>
      <dsp:spPr>
        <a:xfrm>
          <a:off x="0" y="2975441"/>
          <a:ext cx="3191070" cy="705600"/>
        </a:xfrm>
        <a:prstGeom prst="rect">
          <a:avLst/>
        </a:prstGeom>
        <a:solidFill>
          <a:schemeClr val="lt1">
            <a:alpha val="90000"/>
            <a:hueOff val="0"/>
            <a:satOff val="0"/>
            <a:lumOff val="0"/>
            <a:alphaOff val="0"/>
          </a:schemeClr>
        </a:solidFill>
        <a:ln w="25400" cap="flat" cmpd="sng" algn="ctr">
          <a:solidFill>
            <a:schemeClr val="accent2">
              <a:hueOff val="12000070"/>
              <a:satOff val="15385"/>
              <a:lumOff val="41176"/>
              <a:alphaOff val="0"/>
            </a:schemeClr>
          </a:solidFill>
          <a:prstDash val="solid"/>
        </a:ln>
        <a:effectLst/>
      </dsp:spPr>
      <dsp:style>
        <a:lnRef idx="2">
          <a:scrgbClr r="0" g="0" b="0"/>
        </a:lnRef>
        <a:fillRef idx="1">
          <a:scrgbClr r="0" g="0" b="0"/>
        </a:fillRef>
        <a:effectRef idx="0">
          <a:scrgbClr r="0" g="0" b="0"/>
        </a:effectRef>
        <a:fontRef idx="minor"/>
      </dsp:style>
    </dsp:sp>
    <dsp:sp modelId="{D065B74D-31D1-48FE-8CF8-41CD50F1C28D}">
      <dsp:nvSpPr>
        <dsp:cNvPr id="0" name=""/>
        <dsp:cNvSpPr/>
      </dsp:nvSpPr>
      <dsp:spPr>
        <a:xfrm>
          <a:off x="159553" y="2562161"/>
          <a:ext cx="2233749" cy="82656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430" tIns="0" rIns="84430" bIns="0" numCol="1" spcCol="1270" anchor="ctr" anchorCtr="0">
          <a:noAutofit/>
        </a:bodyPr>
        <a:lstStyle/>
        <a:p>
          <a:pPr marL="0" lvl="0" indent="0" algn="l" defTabSz="889000">
            <a:lnSpc>
              <a:spcPct val="90000"/>
            </a:lnSpc>
            <a:spcBef>
              <a:spcPct val="0"/>
            </a:spcBef>
            <a:spcAft>
              <a:spcPct val="35000"/>
            </a:spcAft>
            <a:buNone/>
          </a:pPr>
          <a:r>
            <a:rPr lang="en-IN" sz="2000" kern="1200" dirty="0"/>
            <a:t>Dax formulas</a:t>
          </a:r>
        </a:p>
      </dsp:txBody>
      <dsp:txXfrm>
        <a:off x="199902" y="2602510"/>
        <a:ext cx="2153051"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45A8D-4345-4BCB-B19B-1B1808A420C4}">
      <dsp:nvSpPr>
        <dsp:cNvPr id="0" name=""/>
        <dsp:cNvSpPr/>
      </dsp:nvSpPr>
      <dsp:spPr>
        <a:xfrm>
          <a:off x="0" y="435281"/>
          <a:ext cx="3191070" cy="705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0887EC-E5C2-4E70-A1CD-82F3E1F41641}">
      <dsp:nvSpPr>
        <dsp:cNvPr id="0" name=""/>
        <dsp:cNvSpPr/>
      </dsp:nvSpPr>
      <dsp:spPr>
        <a:xfrm>
          <a:off x="159553" y="22001"/>
          <a:ext cx="2233749" cy="8265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430" tIns="0" rIns="84430" bIns="0" numCol="1" spcCol="1270" anchor="ctr" anchorCtr="0">
          <a:noAutofit/>
        </a:bodyPr>
        <a:lstStyle/>
        <a:p>
          <a:pPr marL="0" lvl="0" indent="0" algn="l" defTabSz="1244600">
            <a:lnSpc>
              <a:spcPct val="90000"/>
            </a:lnSpc>
            <a:spcBef>
              <a:spcPct val="0"/>
            </a:spcBef>
            <a:spcAft>
              <a:spcPct val="35000"/>
            </a:spcAft>
            <a:buNone/>
          </a:pPr>
          <a:r>
            <a:rPr lang="en-IN" sz="2800" kern="1200" dirty="0"/>
            <a:t>Mapping</a:t>
          </a:r>
        </a:p>
      </dsp:txBody>
      <dsp:txXfrm>
        <a:off x="199902" y="62350"/>
        <a:ext cx="2153051" cy="745862"/>
      </dsp:txXfrm>
    </dsp:sp>
    <dsp:sp modelId="{6C984816-68DF-4918-9FC9-8666A7B5B878}">
      <dsp:nvSpPr>
        <dsp:cNvPr id="0" name=""/>
        <dsp:cNvSpPr/>
      </dsp:nvSpPr>
      <dsp:spPr>
        <a:xfrm>
          <a:off x="0" y="1705361"/>
          <a:ext cx="3191070" cy="705600"/>
        </a:xfrm>
        <a:prstGeom prst="rect">
          <a:avLst/>
        </a:prstGeom>
        <a:solidFill>
          <a:schemeClr val="lt1">
            <a:alpha val="90000"/>
            <a:hueOff val="0"/>
            <a:satOff val="0"/>
            <a:lumOff val="0"/>
            <a:alphaOff val="0"/>
          </a:schemeClr>
        </a:solidFill>
        <a:ln w="25400" cap="flat" cmpd="sng" algn="ctr">
          <a:solidFill>
            <a:schemeClr val="accent2">
              <a:hueOff val="6000035"/>
              <a:satOff val="7693"/>
              <a:lumOff val="20588"/>
              <a:alphaOff val="0"/>
            </a:schemeClr>
          </a:solidFill>
          <a:prstDash val="solid"/>
        </a:ln>
        <a:effectLst/>
      </dsp:spPr>
      <dsp:style>
        <a:lnRef idx="2">
          <a:scrgbClr r="0" g="0" b="0"/>
        </a:lnRef>
        <a:fillRef idx="1">
          <a:scrgbClr r="0" g="0" b="0"/>
        </a:fillRef>
        <a:effectRef idx="0">
          <a:scrgbClr r="0" g="0" b="0"/>
        </a:effectRef>
        <a:fontRef idx="minor"/>
      </dsp:style>
    </dsp:sp>
    <dsp:sp modelId="{50B92809-5F0D-4E5F-815F-37EB323CE60C}">
      <dsp:nvSpPr>
        <dsp:cNvPr id="0" name=""/>
        <dsp:cNvSpPr/>
      </dsp:nvSpPr>
      <dsp:spPr>
        <a:xfrm>
          <a:off x="159553" y="1292081"/>
          <a:ext cx="2233749" cy="82656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430" tIns="0" rIns="84430" bIns="0" numCol="1" spcCol="1270" anchor="ctr" anchorCtr="0">
          <a:noAutofit/>
        </a:bodyPr>
        <a:lstStyle/>
        <a:p>
          <a:pPr marL="0" lvl="0" indent="0" algn="l" defTabSz="889000">
            <a:lnSpc>
              <a:spcPct val="90000"/>
            </a:lnSpc>
            <a:spcBef>
              <a:spcPct val="0"/>
            </a:spcBef>
            <a:spcAft>
              <a:spcPct val="35000"/>
            </a:spcAft>
            <a:buNone/>
          </a:pPr>
          <a:r>
            <a:rPr lang="en-IN" sz="2000" kern="1200" dirty="0"/>
            <a:t>Prediction Forecasting</a:t>
          </a:r>
        </a:p>
      </dsp:txBody>
      <dsp:txXfrm>
        <a:off x="199902" y="1332430"/>
        <a:ext cx="2153051" cy="745862"/>
      </dsp:txXfrm>
    </dsp:sp>
    <dsp:sp modelId="{03392E83-422E-45F4-81C4-684129CC19BD}">
      <dsp:nvSpPr>
        <dsp:cNvPr id="0" name=""/>
        <dsp:cNvSpPr/>
      </dsp:nvSpPr>
      <dsp:spPr>
        <a:xfrm>
          <a:off x="0" y="2975441"/>
          <a:ext cx="3191070" cy="705600"/>
        </a:xfrm>
        <a:prstGeom prst="rect">
          <a:avLst/>
        </a:prstGeom>
        <a:solidFill>
          <a:schemeClr val="lt1">
            <a:alpha val="90000"/>
            <a:hueOff val="0"/>
            <a:satOff val="0"/>
            <a:lumOff val="0"/>
            <a:alphaOff val="0"/>
          </a:schemeClr>
        </a:solidFill>
        <a:ln w="25400" cap="flat" cmpd="sng" algn="ctr">
          <a:solidFill>
            <a:schemeClr val="accent2">
              <a:hueOff val="12000070"/>
              <a:satOff val="15385"/>
              <a:lumOff val="41176"/>
              <a:alphaOff val="0"/>
            </a:schemeClr>
          </a:solidFill>
          <a:prstDash val="solid"/>
        </a:ln>
        <a:effectLst/>
      </dsp:spPr>
      <dsp:style>
        <a:lnRef idx="2">
          <a:scrgbClr r="0" g="0" b="0"/>
        </a:lnRef>
        <a:fillRef idx="1">
          <a:scrgbClr r="0" g="0" b="0"/>
        </a:fillRef>
        <a:effectRef idx="0">
          <a:scrgbClr r="0" g="0" b="0"/>
        </a:effectRef>
        <a:fontRef idx="minor"/>
      </dsp:style>
    </dsp:sp>
    <dsp:sp modelId="{D065B74D-31D1-48FE-8CF8-41CD50F1C28D}">
      <dsp:nvSpPr>
        <dsp:cNvPr id="0" name=""/>
        <dsp:cNvSpPr/>
      </dsp:nvSpPr>
      <dsp:spPr>
        <a:xfrm>
          <a:off x="159553" y="2562161"/>
          <a:ext cx="2233749" cy="82656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430" tIns="0" rIns="84430" bIns="0" numCol="1" spcCol="1270" anchor="ctr" anchorCtr="0">
          <a:noAutofit/>
        </a:bodyPr>
        <a:lstStyle/>
        <a:p>
          <a:pPr marL="0" lvl="0" indent="0" algn="l" defTabSz="1244600">
            <a:lnSpc>
              <a:spcPct val="90000"/>
            </a:lnSpc>
            <a:spcBef>
              <a:spcPct val="0"/>
            </a:spcBef>
            <a:spcAft>
              <a:spcPct val="35000"/>
            </a:spcAft>
            <a:buNone/>
          </a:pPr>
          <a:r>
            <a:rPr lang="en-IN" sz="2800" kern="1200" dirty="0"/>
            <a:t>Pie chart</a:t>
          </a:r>
        </a:p>
      </dsp:txBody>
      <dsp:txXfrm>
        <a:off x="199902" y="2602510"/>
        <a:ext cx="2153051"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hyperlink" Target="mailto:trishavenkatesh113@gmail.com"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freepi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249616" y="3098273"/>
            <a:ext cx="6870861" cy="584775"/>
          </a:xfrm>
          <a:prstGeom prst="rect">
            <a:avLst/>
          </a:prstGeom>
          <a:noFill/>
        </p:spPr>
        <p:txBody>
          <a:bodyPr wrap="square" rtlCol="0">
            <a:spAutoFit/>
          </a:bodyPr>
          <a:lstStyle/>
          <a:p>
            <a:pPr algn="r"/>
            <a:r>
              <a:rPr lang="en-US" sz="3200" b="1" i="0" dirty="0">
                <a:solidFill>
                  <a:schemeClr val="bg1"/>
                </a:solidFill>
                <a:effectLst/>
                <a:latin typeface="ShellBook"/>
              </a:rPr>
              <a:t>Trends of Email Marketing in India</a:t>
            </a: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096000" y="653632"/>
            <a:ext cx="4229100" cy="839037"/>
            <a:chOff x="393700" y="1003144"/>
            <a:chExt cx="5274472" cy="1046435"/>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pic>
          <p:nvPicPr>
            <p:cNvPr id="9" name="Picture 8" descr="A logo of a company&#10;&#10;Description automatically generated">
              <a:extLst>
                <a:ext uri="{FF2B5EF4-FFF2-40B4-BE49-F238E27FC236}">
                  <a16:creationId xmlns:a16="http://schemas.microsoft.com/office/drawing/2014/main" id="{D1A40D65-4427-44E7-BD14-8E22D6091580}"/>
                </a:ext>
              </a:extLst>
            </p:cNvPr>
            <p:cNvPicPr>
              <a:picLocks noChangeAspect="1"/>
            </p:cNvPicPr>
            <p:nvPr/>
          </p:nvPicPr>
          <p:blipFill rotWithShape="1">
            <a:blip r:embed="rId5"/>
            <a:srcRect l="7187" t="14341" r="7348" b="14115"/>
            <a:stretch/>
          </p:blipFill>
          <p:spPr>
            <a:xfrm>
              <a:off x="393700" y="1003144"/>
              <a:ext cx="1250066" cy="1046435"/>
            </a:xfrm>
            <a:prstGeom prst="rect">
              <a:avLst/>
            </a:prstGeom>
          </p:spPr>
        </p:pic>
      </p:grpSp>
      <p:sp>
        <p:nvSpPr>
          <p:cNvPr id="10" name="TextBox 9">
            <a:extLst>
              <a:ext uri="{FF2B5EF4-FFF2-40B4-BE49-F238E27FC236}">
                <a16:creationId xmlns:a16="http://schemas.microsoft.com/office/drawing/2014/main" id="{04AC29BC-9F42-3D04-F6BB-E8EDD272DF77}"/>
              </a:ext>
            </a:extLst>
          </p:cNvPr>
          <p:cNvSpPr txBox="1"/>
          <p:nvPr/>
        </p:nvSpPr>
        <p:spPr>
          <a:xfrm>
            <a:off x="1026366" y="62322"/>
            <a:ext cx="11165633" cy="307777"/>
          </a:xfrm>
          <a:prstGeom prst="rect">
            <a:avLst/>
          </a:prstGeom>
          <a:noFill/>
        </p:spPr>
        <p:txBody>
          <a:bodyPr wrap="square" rtlCol="0">
            <a:spAutoFit/>
          </a:bodyPr>
          <a:lstStyle/>
          <a:p>
            <a:pPr algn="ctr"/>
            <a:r>
              <a:rPr lang="en-US" sz="1400" b="0" i="0" dirty="0">
                <a:solidFill>
                  <a:schemeClr val="tx1"/>
                </a:solidFill>
                <a:effectLst/>
                <a:latin typeface="Segoe UI Light" panose="020B0502040204020203" pitchFamily="34" charset="0"/>
                <a:cs typeface="Segoe UI Light" panose="020B0502040204020203" pitchFamily="34" charset="0"/>
              </a:rPr>
              <a:t>Edunet Foundation | Shell | Artificial Intelligence with Green Technology | 4-weeks Virtual Internship</a:t>
            </a:r>
            <a:endParaRPr lang="en-IN" sz="1400" dirty="0">
              <a:solidFill>
                <a:schemeClr val="tx1"/>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65230EAC-E1B2-D133-C516-CED047C20483}"/>
              </a:ext>
            </a:extLst>
          </p:cNvPr>
          <p:cNvSpPr txBox="1"/>
          <p:nvPr/>
        </p:nvSpPr>
        <p:spPr>
          <a:xfrm>
            <a:off x="5393095" y="1845633"/>
            <a:ext cx="5887615" cy="338554"/>
          </a:xfrm>
          <a:prstGeom prst="rect">
            <a:avLst/>
          </a:prstGeom>
          <a:noFill/>
        </p:spPr>
        <p:txBody>
          <a:bodyPr wrap="square" rtlCol="0">
            <a:spAutoFit/>
          </a:bodyPr>
          <a:lstStyle/>
          <a:p>
            <a:pPr algn="ctr"/>
            <a:r>
              <a:rPr lang="en-IN" sz="1600" b="0" i="0" dirty="0">
                <a:solidFill>
                  <a:schemeClr val="bg1"/>
                </a:solidFill>
                <a:effectLst/>
                <a:latin typeface="Segoe UI Emoji" panose="020B0502040204020203" pitchFamily="34" charset="0"/>
                <a:ea typeface="Segoe UI Emoji" panose="020B0502040204020203" pitchFamily="34" charset="0"/>
              </a:rPr>
              <a:t>Shell-</a:t>
            </a:r>
            <a:r>
              <a:rPr lang="en-IN" sz="1600" b="0" i="0" dirty="0" err="1">
                <a:solidFill>
                  <a:schemeClr val="bg1"/>
                </a:solidFill>
                <a:effectLst/>
                <a:latin typeface="Segoe UI Emoji" panose="020B0502040204020203" pitchFamily="34" charset="0"/>
                <a:ea typeface="Segoe UI Emoji" panose="020B0502040204020203" pitchFamily="34" charset="0"/>
              </a:rPr>
              <a:t>Edunet</a:t>
            </a:r>
            <a:r>
              <a:rPr lang="en-IN" sz="1600" b="0" i="0" dirty="0">
                <a:solidFill>
                  <a:schemeClr val="bg1"/>
                </a:solidFill>
                <a:effectLst/>
                <a:latin typeface="Segoe UI Emoji" panose="020B0502040204020203" pitchFamily="34" charset="0"/>
                <a:ea typeface="Segoe UI Emoji" panose="020B0502040204020203" pitchFamily="34" charset="0"/>
              </a:rPr>
              <a:t> Skills4Future AICTE Internship</a:t>
            </a:r>
            <a:endParaRPr lang="en-IN" sz="1800" dirty="0">
              <a:solidFill>
                <a:schemeClr val="bg1"/>
              </a:solidFill>
              <a:latin typeface="Segoe UI Emoji" panose="020B0502040204020203" pitchFamily="34" charset="0"/>
              <a:ea typeface="Segoe UI Emoji"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D88F9065-82AE-419C-EAA0-AB75EE2178D3}"/>
              </a:ext>
            </a:extLst>
          </p:cNvPr>
          <p:cNvSpPr txBox="1"/>
          <p:nvPr/>
        </p:nvSpPr>
        <p:spPr>
          <a:xfrm>
            <a:off x="7587016" y="4688228"/>
            <a:ext cx="3456806" cy="1200329"/>
          </a:xfrm>
          <a:prstGeom prst="rect">
            <a:avLst/>
          </a:prstGeom>
          <a:noFill/>
        </p:spPr>
        <p:txBody>
          <a:bodyPr wrap="square" rtlCol="0">
            <a:spAutoFit/>
          </a:bodyPr>
          <a:lstStyle/>
          <a:p>
            <a:pPr algn="r"/>
            <a:r>
              <a:rPr lang="en-IN" sz="1400" dirty="0">
                <a:solidFill>
                  <a:schemeClr val="bg1"/>
                </a:solidFill>
                <a:latin typeface="Segoe UI Variable Small" pitchFamily="2" charset="0"/>
                <a:ea typeface="Segoe UI Emoji" panose="020B0502040204020203" pitchFamily="34" charset="0"/>
                <a:cs typeface="Segoe UI Semibold" panose="020B0702040204020203" pitchFamily="34" charset="0"/>
              </a:rPr>
              <a:t>Presented By</a:t>
            </a:r>
          </a:p>
          <a:p>
            <a:pPr algn="r"/>
            <a:r>
              <a:rPr lang="en-IN" sz="1400" dirty="0">
                <a:solidFill>
                  <a:schemeClr val="bg1"/>
                </a:solidFill>
                <a:latin typeface="Segoe UI Variable Small" pitchFamily="2" charset="0"/>
                <a:ea typeface="Segoe UI Emoji" panose="020B0502040204020203" pitchFamily="34" charset="0"/>
                <a:cs typeface="Segoe UI Semibold" panose="020B0702040204020203" pitchFamily="34" charset="0"/>
              </a:rPr>
              <a:t>TRISHA V</a:t>
            </a:r>
          </a:p>
          <a:p>
            <a:pPr algn="r"/>
            <a:r>
              <a:rPr lang="en-IN" sz="1400" dirty="0">
                <a:solidFill>
                  <a:schemeClr val="bg1"/>
                </a:solidFill>
                <a:latin typeface="Segoe UI Variable Small" pitchFamily="2" charset="0"/>
                <a:ea typeface="Segoe UI Emoji" panose="020B05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trishavenkatesh113@gmail.com</a:t>
            </a:r>
            <a:endParaRPr lang="en-IN" sz="1400" dirty="0">
              <a:solidFill>
                <a:schemeClr val="bg1"/>
              </a:solidFill>
              <a:latin typeface="Segoe UI Variable Small" pitchFamily="2" charset="0"/>
              <a:ea typeface="Segoe UI Emoji" panose="020B0502040204020203" pitchFamily="34" charset="0"/>
              <a:cs typeface="Segoe UI Semibold" panose="020B0702040204020203" pitchFamily="34" charset="0"/>
            </a:endParaRPr>
          </a:p>
          <a:p>
            <a:pPr algn="r"/>
            <a:r>
              <a:rPr lang="en-IN" sz="1400" dirty="0">
                <a:solidFill>
                  <a:schemeClr val="bg1"/>
                </a:solidFill>
                <a:latin typeface="Segoe UI Variable Small" pitchFamily="2" charset="0"/>
                <a:ea typeface="Segoe UI Emoji" panose="020B0502040204020203" pitchFamily="34" charset="0"/>
                <a:cs typeface="Segoe UI Semibold" panose="020B0702040204020203" pitchFamily="34" charset="0"/>
              </a:rPr>
              <a:t>+91 6369675970</a:t>
            </a:r>
          </a:p>
          <a:p>
            <a:pPr algn="r"/>
            <a:r>
              <a:rPr lang="en-IN" sz="1400" dirty="0">
                <a:solidFill>
                  <a:schemeClr val="bg1"/>
                </a:solidFill>
                <a:latin typeface="Segoe UI Variable Small" pitchFamily="2" charset="0"/>
                <a:ea typeface="Segoe UI Emoji" panose="020B0502040204020203" pitchFamily="34" charset="0"/>
                <a:cs typeface="Segoe UI Semibold" panose="020B0702040204020203" pitchFamily="34" charset="0"/>
              </a:rPr>
              <a:t>STU66bc04ee35a301723598062</a:t>
            </a:r>
          </a:p>
        </p:txBody>
      </p:sp>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5ED18-7E4C-09A4-CB98-7650071EF0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2243F8-1137-3ACF-1B9E-C70D26A4DDB3}"/>
              </a:ext>
            </a:extLst>
          </p:cNvPr>
          <p:cNvSpPr txBox="1"/>
          <p:nvPr/>
        </p:nvSpPr>
        <p:spPr>
          <a:xfrm>
            <a:off x="255103" y="1054412"/>
            <a:ext cx="9905933" cy="400110"/>
          </a:xfrm>
          <a:prstGeom prst="rect">
            <a:avLst/>
          </a:prstGeom>
          <a:noFill/>
        </p:spPr>
        <p:txBody>
          <a:bodyPr wrap="square">
            <a:spAutoFit/>
          </a:bodyPr>
          <a:lstStyle/>
          <a:p>
            <a:r>
              <a:rPr lang="en-US" sz="2000" b="1" dirty="0">
                <a:solidFill>
                  <a:srgbClr val="213163"/>
                </a:solidFill>
              </a:rPr>
              <a:t>Solution: </a:t>
            </a:r>
            <a:r>
              <a:rPr lang="en-US" sz="2000" dirty="0">
                <a:solidFill>
                  <a:srgbClr val="213163"/>
                </a:solidFill>
              </a:rPr>
              <a:t>Adding Year, Month, Day column using DAX Function  </a:t>
            </a:r>
            <a:endParaRPr lang="en-IN" sz="2000" dirty="0">
              <a:solidFill>
                <a:srgbClr val="213163"/>
              </a:solidFill>
            </a:endParaRPr>
          </a:p>
        </p:txBody>
      </p:sp>
      <p:pic>
        <p:nvPicPr>
          <p:cNvPr id="2" name="Picture 1">
            <a:extLst>
              <a:ext uri="{FF2B5EF4-FFF2-40B4-BE49-F238E27FC236}">
                <a16:creationId xmlns:a16="http://schemas.microsoft.com/office/drawing/2014/main" id="{3A0126B7-BF80-1F93-FE1D-E58610947670}"/>
              </a:ext>
            </a:extLst>
          </p:cNvPr>
          <p:cNvPicPr>
            <a:picLocks noChangeAspect="1"/>
          </p:cNvPicPr>
          <p:nvPr/>
        </p:nvPicPr>
        <p:blipFill>
          <a:blip r:embed="rId2"/>
          <a:stretch>
            <a:fillRect/>
          </a:stretch>
        </p:blipFill>
        <p:spPr>
          <a:xfrm>
            <a:off x="589682" y="1911478"/>
            <a:ext cx="6943216" cy="2184659"/>
          </a:xfrm>
          <a:prstGeom prst="rect">
            <a:avLst/>
          </a:prstGeom>
        </p:spPr>
      </p:pic>
      <p:pic>
        <p:nvPicPr>
          <p:cNvPr id="4" name="Picture 3">
            <a:extLst>
              <a:ext uri="{FF2B5EF4-FFF2-40B4-BE49-F238E27FC236}">
                <a16:creationId xmlns:a16="http://schemas.microsoft.com/office/drawing/2014/main" id="{2646777E-6142-4B17-8E36-BB7372F893F6}"/>
              </a:ext>
            </a:extLst>
          </p:cNvPr>
          <p:cNvPicPr>
            <a:picLocks noChangeAspect="1"/>
          </p:cNvPicPr>
          <p:nvPr/>
        </p:nvPicPr>
        <p:blipFill>
          <a:blip r:embed="rId3"/>
          <a:stretch>
            <a:fillRect/>
          </a:stretch>
        </p:blipFill>
        <p:spPr>
          <a:xfrm>
            <a:off x="8009271" y="886461"/>
            <a:ext cx="3443433" cy="5621330"/>
          </a:xfrm>
          <a:prstGeom prst="rect">
            <a:avLst/>
          </a:prstGeom>
        </p:spPr>
      </p:pic>
    </p:spTree>
    <p:extLst>
      <p:ext uri="{BB962C8B-B14F-4D97-AF65-F5344CB8AC3E}">
        <p14:creationId xmlns:p14="http://schemas.microsoft.com/office/powerpoint/2010/main" val="275579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FCC6-27B4-1836-B51A-83C3448AE36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CC057B-6EC1-0504-9D9E-58AC7EA5B6E9}"/>
              </a:ext>
            </a:extLst>
          </p:cNvPr>
          <p:cNvSpPr txBox="1"/>
          <p:nvPr/>
        </p:nvSpPr>
        <p:spPr>
          <a:xfrm>
            <a:off x="255103" y="1054412"/>
            <a:ext cx="9905933" cy="400110"/>
          </a:xfrm>
          <a:prstGeom prst="rect">
            <a:avLst/>
          </a:prstGeom>
          <a:noFill/>
        </p:spPr>
        <p:txBody>
          <a:bodyPr wrap="square">
            <a:spAutoFit/>
          </a:bodyPr>
          <a:lstStyle/>
          <a:p>
            <a:r>
              <a:rPr lang="en-US" sz="2000" b="1" dirty="0">
                <a:solidFill>
                  <a:srgbClr val="213163"/>
                </a:solidFill>
              </a:rPr>
              <a:t>Solution: </a:t>
            </a:r>
            <a:r>
              <a:rPr lang="en-US" sz="2000" dirty="0">
                <a:solidFill>
                  <a:srgbClr val="213163"/>
                </a:solidFill>
              </a:rPr>
              <a:t>Adding Year, Month, Day column using DAX Function  </a:t>
            </a:r>
            <a:endParaRPr lang="en-IN" sz="2000" dirty="0">
              <a:solidFill>
                <a:srgbClr val="213163"/>
              </a:solidFill>
            </a:endParaRPr>
          </a:p>
        </p:txBody>
      </p:sp>
      <p:pic>
        <p:nvPicPr>
          <p:cNvPr id="5" name="Picture 4">
            <a:extLst>
              <a:ext uri="{FF2B5EF4-FFF2-40B4-BE49-F238E27FC236}">
                <a16:creationId xmlns:a16="http://schemas.microsoft.com/office/drawing/2014/main" id="{23AE856A-B818-226A-513E-F1ECFE8BC95A}"/>
              </a:ext>
            </a:extLst>
          </p:cNvPr>
          <p:cNvPicPr>
            <a:picLocks noChangeAspect="1"/>
          </p:cNvPicPr>
          <p:nvPr/>
        </p:nvPicPr>
        <p:blipFill>
          <a:blip r:embed="rId2"/>
          <a:stretch>
            <a:fillRect/>
          </a:stretch>
        </p:blipFill>
        <p:spPr>
          <a:xfrm>
            <a:off x="533697" y="1830556"/>
            <a:ext cx="6338511" cy="1967003"/>
          </a:xfrm>
          <a:prstGeom prst="rect">
            <a:avLst/>
          </a:prstGeom>
        </p:spPr>
      </p:pic>
      <p:pic>
        <p:nvPicPr>
          <p:cNvPr id="6" name="Picture 5">
            <a:extLst>
              <a:ext uri="{FF2B5EF4-FFF2-40B4-BE49-F238E27FC236}">
                <a16:creationId xmlns:a16="http://schemas.microsoft.com/office/drawing/2014/main" id="{05712C28-212A-FB67-EBC9-5944613F1584}"/>
              </a:ext>
            </a:extLst>
          </p:cNvPr>
          <p:cNvPicPr>
            <a:picLocks noChangeAspect="1"/>
          </p:cNvPicPr>
          <p:nvPr/>
        </p:nvPicPr>
        <p:blipFill>
          <a:blip r:embed="rId3"/>
          <a:stretch>
            <a:fillRect/>
          </a:stretch>
        </p:blipFill>
        <p:spPr>
          <a:xfrm>
            <a:off x="7626065" y="1369269"/>
            <a:ext cx="3682638" cy="4856579"/>
          </a:xfrm>
          <a:prstGeom prst="rect">
            <a:avLst/>
          </a:prstGeom>
        </p:spPr>
      </p:pic>
    </p:spTree>
    <p:extLst>
      <p:ext uri="{BB962C8B-B14F-4D97-AF65-F5344CB8AC3E}">
        <p14:creationId xmlns:p14="http://schemas.microsoft.com/office/powerpoint/2010/main" val="3100132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CE3ED-B260-79D1-FF76-1F60344F76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78BDF6-E3B1-F213-D61A-51CE840BD63F}"/>
              </a:ext>
            </a:extLst>
          </p:cNvPr>
          <p:cNvSpPr txBox="1"/>
          <p:nvPr/>
        </p:nvSpPr>
        <p:spPr>
          <a:xfrm>
            <a:off x="255103" y="1054412"/>
            <a:ext cx="9905933" cy="400110"/>
          </a:xfrm>
          <a:prstGeom prst="rect">
            <a:avLst/>
          </a:prstGeom>
          <a:noFill/>
        </p:spPr>
        <p:txBody>
          <a:bodyPr wrap="square">
            <a:spAutoFit/>
          </a:bodyPr>
          <a:lstStyle/>
          <a:p>
            <a:r>
              <a:rPr lang="en-US" sz="2000" b="1" dirty="0">
                <a:solidFill>
                  <a:srgbClr val="213163"/>
                </a:solidFill>
              </a:rPr>
              <a:t>Solution: </a:t>
            </a:r>
            <a:r>
              <a:rPr lang="en-US" sz="2000" dirty="0">
                <a:solidFill>
                  <a:srgbClr val="213163"/>
                </a:solidFill>
              </a:rPr>
              <a:t>Adding Year, Month, Day column using DAX Function  </a:t>
            </a:r>
            <a:endParaRPr lang="en-IN" sz="2000" dirty="0">
              <a:solidFill>
                <a:srgbClr val="213163"/>
              </a:solidFill>
            </a:endParaRPr>
          </a:p>
        </p:txBody>
      </p:sp>
      <p:pic>
        <p:nvPicPr>
          <p:cNvPr id="2" name="Picture 1">
            <a:extLst>
              <a:ext uri="{FF2B5EF4-FFF2-40B4-BE49-F238E27FC236}">
                <a16:creationId xmlns:a16="http://schemas.microsoft.com/office/drawing/2014/main" id="{27442706-2F34-6090-D858-1D079E4192B8}"/>
              </a:ext>
            </a:extLst>
          </p:cNvPr>
          <p:cNvPicPr>
            <a:picLocks noChangeAspect="1"/>
          </p:cNvPicPr>
          <p:nvPr/>
        </p:nvPicPr>
        <p:blipFill>
          <a:blip r:embed="rId2"/>
          <a:stretch>
            <a:fillRect/>
          </a:stretch>
        </p:blipFill>
        <p:spPr>
          <a:xfrm>
            <a:off x="543028" y="1797976"/>
            <a:ext cx="6584216" cy="2139542"/>
          </a:xfrm>
          <a:prstGeom prst="rect">
            <a:avLst/>
          </a:prstGeom>
        </p:spPr>
      </p:pic>
      <p:pic>
        <p:nvPicPr>
          <p:cNvPr id="4" name="Picture 3">
            <a:extLst>
              <a:ext uri="{FF2B5EF4-FFF2-40B4-BE49-F238E27FC236}">
                <a16:creationId xmlns:a16="http://schemas.microsoft.com/office/drawing/2014/main" id="{2E190999-EAF8-0907-3F55-60404543763A}"/>
              </a:ext>
            </a:extLst>
          </p:cNvPr>
          <p:cNvPicPr>
            <a:picLocks noChangeAspect="1"/>
          </p:cNvPicPr>
          <p:nvPr/>
        </p:nvPicPr>
        <p:blipFill>
          <a:blip r:embed="rId3"/>
          <a:stretch>
            <a:fillRect/>
          </a:stretch>
        </p:blipFill>
        <p:spPr>
          <a:xfrm>
            <a:off x="8191422" y="985811"/>
            <a:ext cx="2583180" cy="5349240"/>
          </a:xfrm>
          <a:prstGeom prst="rect">
            <a:avLst/>
          </a:prstGeom>
        </p:spPr>
      </p:pic>
    </p:spTree>
    <p:extLst>
      <p:ext uri="{BB962C8B-B14F-4D97-AF65-F5344CB8AC3E}">
        <p14:creationId xmlns:p14="http://schemas.microsoft.com/office/powerpoint/2010/main" val="521481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B8F5E-58DF-D0EC-3A7C-D98B7EC26A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F59A93A-2475-FFB7-4678-4799C2E829C3}"/>
              </a:ext>
            </a:extLst>
          </p:cNvPr>
          <p:cNvSpPr txBox="1"/>
          <p:nvPr/>
        </p:nvSpPr>
        <p:spPr>
          <a:xfrm>
            <a:off x="255103" y="1054412"/>
            <a:ext cx="9905933" cy="400110"/>
          </a:xfrm>
          <a:prstGeom prst="rect">
            <a:avLst/>
          </a:prstGeom>
          <a:noFill/>
        </p:spPr>
        <p:txBody>
          <a:bodyPr wrap="square">
            <a:spAutoFit/>
          </a:bodyPr>
          <a:lstStyle/>
          <a:p>
            <a:r>
              <a:rPr lang="en-US" sz="2000" b="1" dirty="0">
                <a:solidFill>
                  <a:srgbClr val="213163"/>
                </a:solidFill>
              </a:rPr>
              <a:t>Solution:  Week 2 Dashboard</a:t>
            </a:r>
            <a:r>
              <a:rPr lang="en-US" sz="2000" dirty="0">
                <a:solidFill>
                  <a:srgbClr val="213163"/>
                </a:solidFill>
              </a:rPr>
              <a:t>  </a:t>
            </a:r>
            <a:endParaRPr lang="en-IN" sz="2000" dirty="0">
              <a:solidFill>
                <a:srgbClr val="213163"/>
              </a:solidFill>
            </a:endParaRPr>
          </a:p>
        </p:txBody>
      </p:sp>
      <p:pic>
        <p:nvPicPr>
          <p:cNvPr id="5" name="Picture 4">
            <a:extLst>
              <a:ext uri="{FF2B5EF4-FFF2-40B4-BE49-F238E27FC236}">
                <a16:creationId xmlns:a16="http://schemas.microsoft.com/office/drawing/2014/main" id="{F3A76396-BCC8-5841-83D4-58458D4BB5E2}"/>
              </a:ext>
            </a:extLst>
          </p:cNvPr>
          <p:cNvPicPr>
            <a:picLocks noChangeAspect="1"/>
          </p:cNvPicPr>
          <p:nvPr/>
        </p:nvPicPr>
        <p:blipFill>
          <a:blip r:embed="rId2"/>
          <a:stretch>
            <a:fillRect/>
          </a:stretch>
        </p:blipFill>
        <p:spPr>
          <a:xfrm>
            <a:off x="1193689" y="1642188"/>
            <a:ext cx="9804621" cy="4870579"/>
          </a:xfrm>
          <a:prstGeom prst="rect">
            <a:avLst/>
          </a:prstGeom>
        </p:spPr>
      </p:pic>
    </p:spTree>
    <p:extLst>
      <p:ext uri="{BB962C8B-B14F-4D97-AF65-F5344CB8AC3E}">
        <p14:creationId xmlns:p14="http://schemas.microsoft.com/office/powerpoint/2010/main" val="37307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C29B7-FFBD-3BA1-F45A-66F8D0FEE4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6D1F6E3-E059-92D4-2133-9DA35E2CAE11}"/>
              </a:ext>
            </a:extLst>
          </p:cNvPr>
          <p:cNvSpPr txBox="1"/>
          <p:nvPr/>
        </p:nvSpPr>
        <p:spPr>
          <a:xfrm>
            <a:off x="255103" y="1054412"/>
            <a:ext cx="9905933" cy="400110"/>
          </a:xfrm>
          <a:prstGeom prst="rect">
            <a:avLst/>
          </a:prstGeom>
          <a:noFill/>
        </p:spPr>
        <p:txBody>
          <a:bodyPr wrap="square">
            <a:spAutoFit/>
          </a:bodyPr>
          <a:lstStyle/>
          <a:p>
            <a:r>
              <a:rPr lang="en-US" sz="2000" b="1" dirty="0">
                <a:solidFill>
                  <a:srgbClr val="213163"/>
                </a:solidFill>
              </a:rPr>
              <a:t>Solution:  Week 2 Dashboard</a:t>
            </a:r>
            <a:r>
              <a:rPr lang="en-US" sz="2000" dirty="0">
                <a:solidFill>
                  <a:srgbClr val="213163"/>
                </a:solidFill>
              </a:rPr>
              <a:t>  </a:t>
            </a:r>
            <a:endParaRPr lang="en-IN" sz="2000" dirty="0">
              <a:solidFill>
                <a:srgbClr val="213163"/>
              </a:solidFill>
            </a:endParaRPr>
          </a:p>
        </p:txBody>
      </p:sp>
      <p:pic>
        <p:nvPicPr>
          <p:cNvPr id="2" name="Picture 1">
            <a:extLst>
              <a:ext uri="{FF2B5EF4-FFF2-40B4-BE49-F238E27FC236}">
                <a16:creationId xmlns:a16="http://schemas.microsoft.com/office/drawing/2014/main" id="{734BA29B-E089-56B9-5DEE-C72463BEE86B}"/>
              </a:ext>
            </a:extLst>
          </p:cNvPr>
          <p:cNvPicPr>
            <a:picLocks noChangeAspect="1"/>
          </p:cNvPicPr>
          <p:nvPr/>
        </p:nvPicPr>
        <p:blipFill>
          <a:blip r:embed="rId2"/>
          <a:stretch>
            <a:fillRect/>
          </a:stretch>
        </p:blipFill>
        <p:spPr>
          <a:xfrm>
            <a:off x="1672032" y="1613962"/>
            <a:ext cx="8106449" cy="4817526"/>
          </a:xfrm>
          <a:prstGeom prst="rect">
            <a:avLst/>
          </a:prstGeom>
        </p:spPr>
      </p:pic>
    </p:spTree>
    <p:extLst>
      <p:ext uri="{BB962C8B-B14F-4D97-AF65-F5344CB8AC3E}">
        <p14:creationId xmlns:p14="http://schemas.microsoft.com/office/powerpoint/2010/main" val="2150170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604FA-0CE3-51F9-A7A0-B990B4B6F674}"/>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C271A33-74BA-66D4-F5BA-A780614A5223}"/>
              </a:ext>
            </a:extLst>
          </p:cNvPr>
          <p:cNvSpPr/>
          <p:nvPr/>
        </p:nvSpPr>
        <p:spPr>
          <a:xfrm>
            <a:off x="7498702" y="1372642"/>
            <a:ext cx="4376057" cy="4857084"/>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199BAD2-7166-39E6-EE3D-513E4A19D421}"/>
              </a:ext>
            </a:extLst>
          </p:cNvPr>
          <p:cNvSpPr txBox="1"/>
          <p:nvPr/>
        </p:nvSpPr>
        <p:spPr>
          <a:xfrm>
            <a:off x="488369" y="1520943"/>
            <a:ext cx="6102626" cy="400110"/>
          </a:xfrm>
          <a:prstGeom prst="rect">
            <a:avLst/>
          </a:prstGeom>
          <a:noFill/>
        </p:spPr>
        <p:txBody>
          <a:bodyPr wrap="square">
            <a:spAutoFit/>
          </a:bodyPr>
          <a:lstStyle/>
          <a:p>
            <a:r>
              <a:rPr lang="en-US" sz="2000" b="1" u="sng" dirty="0">
                <a:solidFill>
                  <a:srgbClr val="213163"/>
                </a:solidFill>
              </a:rPr>
              <a:t>Problem Statement:  </a:t>
            </a:r>
            <a:endParaRPr lang="en-IN" sz="2000" b="1" u="sng" dirty="0">
              <a:solidFill>
                <a:srgbClr val="213163"/>
              </a:solidFill>
            </a:endParaRPr>
          </a:p>
        </p:txBody>
      </p:sp>
      <p:sp>
        <p:nvSpPr>
          <p:cNvPr id="2" name="TextBox 1">
            <a:extLst>
              <a:ext uri="{FF2B5EF4-FFF2-40B4-BE49-F238E27FC236}">
                <a16:creationId xmlns:a16="http://schemas.microsoft.com/office/drawing/2014/main" id="{E3DCA658-307F-D93C-ACE3-7384D80EBE10}"/>
              </a:ext>
            </a:extLst>
          </p:cNvPr>
          <p:cNvSpPr txBox="1"/>
          <p:nvPr/>
        </p:nvSpPr>
        <p:spPr>
          <a:xfrm>
            <a:off x="2307838" y="898940"/>
            <a:ext cx="6654800" cy="400110"/>
          </a:xfrm>
          <a:prstGeom prst="rect">
            <a:avLst/>
          </a:prstGeom>
          <a:noFill/>
        </p:spPr>
        <p:txBody>
          <a:bodyPr wrap="square" rtlCol="0">
            <a:spAutoFit/>
          </a:bodyPr>
          <a:lstStyle/>
          <a:p>
            <a:r>
              <a:rPr lang="en-US" sz="2000" dirty="0">
                <a:solidFill>
                  <a:srgbClr val="002060"/>
                </a:solidFill>
                <a:latin typeface="Segoe UI Variable Small" pitchFamily="2" charset="0"/>
              </a:rPr>
              <a:t>Week 2: DAX and Dashboard(Visualization)</a:t>
            </a:r>
            <a:endParaRPr lang="en-IN" sz="2000" dirty="0">
              <a:solidFill>
                <a:srgbClr val="002060"/>
              </a:solidFill>
              <a:latin typeface="Segoe UI Variable Small" pitchFamily="2" charset="0"/>
            </a:endParaRPr>
          </a:p>
        </p:txBody>
      </p:sp>
      <p:sp>
        <p:nvSpPr>
          <p:cNvPr id="4" name="TextBox 3">
            <a:extLst>
              <a:ext uri="{FF2B5EF4-FFF2-40B4-BE49-F238E27FC236}">
                <a16:creationId xmlns:a16="http://schemas.microsoft.com/office/drawing/2014/main" id="{92954856-C61B-1AEE-BA23-DE5DDE37C4CC}"/>
              </a:ext>
            </a:extLst>
          </p:cNvPr>
          <p:cNvSpPr txBox="1"/>
          <p:nvPr/>
        </p:nvSpPr>
        <p:spPr>
          <a:xfrm>
            <a:off x="606490" y="2179215"/>
            <a:ext cx="6307494" cy="2862322"/>
          </a:xfrm>
          <a:prstGeom prst="rect">
            <a:avLst/>
          </a:prstGeom>
          <a:noFill/>
        </p:spPr>
        <p:txBody>
          <a:bodyPr wrap="square" rtlCol="0">
            <a:spAutoFit/>
          </a:bodyPr>
          <a:lstStyle/>
          <a:p>
            <a:pPr algn="just"/>
            <a:r>
              <a:rPr lang="en-US" sz="1800" dirty="0">
                <a:solidFill>
                  <a:srgbClr val="000F2E"/>
                </a:solidFill>
                <a:latin typeface="Segoe UI Variable Small" pitchFamily="2" charset="0"/>
              </a:rPr>
              <a:t>Need to include preparing comprehensive reports, using advanced filtering techniques as needed, and developing an informative dashboard. Additionally, formatting visuals and the canvas background for better readability is crucial. Approaches to testing strategies, cross-checking functionalities, and validating the project outcomes are required to ensure accuracy and reliability. The goal is to create a user-friendly, accurate, and visually appealing data analytics solution that supports informed decision-making.</a:t>
            </a:r>
            <a:endParaRPr lang="en-IN" sz="1800" dirty="0">
              <a:solidFill>
                <a:srgbClr val="000F2E"/>
              </a:solidFill>
              <a:latin typeface="Segoe UI Variable Small" pitchFamily="2" charset="0"/>
            </a:endParaRPr>
          </a:p>
        </p:txBody>
      </p:sp>
      <p:graphicFrame>
        <p:nvGraphicFramePr>
          <p:cNvPr id="6" name="Diagram 5">
            <a:extLst>
              <a:ext uri="{FF2B5EF4-FFF2-40B4-BE49-F238E27FC236}">
                <a16:creationId xmlns:a16="http://schemas.microsoft.com/office/drawing/2014/main" id="{2B9AFD45-C94E-C362-4BAF-E130746771CA}"/>
              </a:ext>
            </a:extLst>
          </p:cNvPr>
          <p:cNvGraphicFramePr/>
          <p:nvPr>
            <p:extLst>
              <p:ext uri="{D42A27DB-BD31-4B8C-83A1-F6EECF244321}">
                <p14:modId xmlns:p14="http://schemas.microsoft.com/office/powerpoint/2010/main" val="3306773122"/>
              </p:ext>
            </p:extLst>
          </p:nvPr>
        </p:nvGraphicFramePr>
        <p:xfrm>
          <a:off x="8210938" y="2332706"/>
          <a:ext cx="3191070" cy="3703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8957F96C-C660-8F40-CD63-5AE08285C902}"/>
              </a:ext>
            </a:extLst>
          </p:cNvPr>
          <p:cNvSpPr txBox="1"/>
          <p:nvPr/>
        </p:nvSpPr>
        <p:spPr>
          <a:xfrm>
            <a:off x="8579497" y="1732939"/>
            <a:ext cx="2453951" cy="44627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sz="2300" dirty="0"/>
              <a:t>Key Concepts</a:t>
            </a:r>
          </a:p>
        </p:txBody>
      </p:sp>
    </p:spTree>
    <p:extLst>
      <p:ext uri="{BB962C8B-B14F-4D97-AF65-F5344CB8AC3E}">
        <p14:creationId xmlns:p14="http://schemas.microsoft.com/office/powerpoint/2010/main" val="3396303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72A13-C883-DF0A-8FF8-A84C2465C06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904AE2-7E35-428E-A231-9E8D1AF9886D}"/>
              </a:ext>
            </a:extLst>
          </p:cNvPr>
          <p:cNvSpPr txBox="1"/>
          <p:nvPr/>
        </p:nvSpPr>
        <p:spPr>
          <a:xfrm>
            <a:off x="255103" y="1054412"/>
            <a:ext cx="9905933" cy="400110"/>
          </a:xfrm>
          <a:prstGeom prst="rect">
            <a:avLst/>
          </a:prstGeom>
          <a:noFill/>
        </p:spPr>
        <p:txBody>
          <a:bodyPr wrap="square">
            <a:spAutoFit/>
          </a:bodyPr>
          <a:lstStyle/>
          <a:p>
            <a:r>
              <a:rPr lang="en-US" sz="2000" b="1" dirty="0">
                <a:solidFill>
                  <a:srgbClr val="213163"/>
                </a:solidFill>
              </a:rPr>
              <a:t>Solution: </a:t>
            </a:r>
            <a:r>
              <a:rPr lang="en-US" sz="2000" dirty="0">
                <a:solidFill>
                  <a:srgbClr val="213163"/>
                </a:solidFill>
              </a:rPr>
              <a:t>Final Dashboard</a:t>
            </a:r>
            <a:endParaRPr lang="en-IN" sz="2000" dirty="0">
              <a:solidFill>
                <a:srgbClr val="213163"/>
              </a:solidFill>
            </a:endParaRPr>
          </a:p>
        </p:txBody>
      </p:sp>
      <p:pic>
        <p:nvPicPr>
          <p:cNvPr id="8" name="Picture 7">
            <a:extLst>
              <a:ext uri="{FF2B5EF4-FFF2-40B4-BE49-F238E27FC236}">
                <a16:creationId xmlns:a16="http://schemas.microsoft.com/office/drawing/2014/main" id="{3507850A-7D01-5A41-9DA5-1639B5CB7438}"/>
              </a:ext>
            </a:extLst>
          </p:cNvPr>
          <p:cNvPicPr>
            <a:picLocks noChangeAspect="1"/>
          </p:cNvPicPr>
          <p:nvPr/>
        </p:nvPicPr>
        <p:blipFill>
          <a:blip r:embed="rId2"/>
          <a:stretch>
            <a:fillRect/>
          </a:stretch>
        </p:blipFill>
        <p:spPr>
          <a:xfrm>
            <a:off x="1609437" y="1454522"/>
            <a:ext cx="9327688" cy="5235394"/>
          </a:xfrm>
          <a:prstGeom prst="rect">
            <a:avLst/>
          </a:prstGeom>
        </p:spPr>
      </p:pic>
    </p:spTree>
    <p:extLst>
      <p:ext uri="{BB962C8B-B14F-4D97-AF65-F5344CB8AC3E}">
        <p14:creationId xmlns:p14="http://schemas.microsoft.com/office/powerpoint/2010/main" val="2856848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E021-16FF-2DE1-14B4-A87910B7F2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C80908-F51E-5598-66A9-191D37587C68}"/>
              </a:ext>
            </a:extLst>
          </p:cNvPr>
          <p:cNvSpPr txBox="1"/>
          <p:nvPr/>
        </p:nvSpPr>
        <p:spPr>
          <a:xfrm>
            <a:off x="255103" y="1054412"/>
            <a:ext cx="9905933" cy="400110"/>
          </a:xfrm>
          <a:prstGeom prst="rect">
            <a:avLst/>
          </a:prstGeom>
          <a:noFill/>
        </p:spPr>
        <p:txBody>
          <a:bodyPr wrap="square">
            <a:spAutoFit/>
          </a:bodyPr>
          <a:lstStyle/>
          <a:p>
            <a:r>
              <a:rPr lang="en-US" sz="2000" b="1" dirty="0">
                <a:solidFill>
                  <a:srgbClr val="213163"/>
                </a:solidFill>
              </a:rPr>
              <a:t>Solution: </a:t>
            </a:r>
            <a:r>
              <a:rPr lang="en-US" sz="2000" dirty="0">
                <a:solidFill>
                  <a:srgbClr val="213163"/>
                </a:solidFill>
              </a:rPr>
              <a:t>Final Dashboard</a:t>
            </a:r>
            <a:endParaRPr lang="en-IN" sz="2000" dirty="0">
              <a:solidFill>
                <a:srgbClr val="213163"/>
              </a:solidFill>
            </a:endParaRPr>
          </a:p>
        </p:txBody>
      </p:sp>
      <p:pic>
        <p:nvPicPr>
          <p:cNvPr id="7" name="Picture 6">
            <a:extLst>
              <a:ext uri="{FF2B5EF4-FFF2-40B4-BE49-F238E27FC236}">
                <a16:creationId xmlns:a16="http://schemas.microsoft.com/office/drawing/2014/main" id="{B3B9688E-7597-977A-7102-6A6A58C712D5}"/>
              </a:ext>
            </a:extLst>
          </p:cNvPr>
          <p:cNvPicPr>
            <a:picLocks noChangeAspect="1"/>
          </p:cNvPicPr>
          <p:nvPr/>
        </p:nvPicPr>
        <p:blipFill>
          <a:blip r:embed="rId2"/>
          <a:stretch>
            <a:fillRect/>
          </a:stretch>
        </p:blipFill>
        <p:spPr>
          <a:xfrm>
            <a:off x="1477880" y="1557604"/>
            <a:ext cx="9236240" cy="5067739"/>
          </a:xfrm>
          <a:prstGeom prst="rect">
            <a:avLst/>
          </a:prstGeom>
        </p:spPr>
      </p:pic>
    </p:spTree>
    <p:extLst>
      <p:ext uri="{BB962C8B-B14F-4D97-AF65-F5344CB8AC3E}">
        <p14:creationId xmlns:p14="http://schemas.microsoft.com/office/powerpoint/2010/main" val="38160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6102626" cy="400110"/>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endParaRPr lang="en-IN" sz="1800" dirty="0">
              <a:solidFill>
                <a:srgbClr val="213163"/>
              </a:solidFill>
            </a:endParaRPr>
          </a:p>
        </p:txBody>
      </p:sp>
      <p:sp>
        <p:nvSpPr>
          <p:cNvPr id="5" name="TextBox 4">
            <a:extLst>
              <a:ext uri="{FF2B5EF4-FFF2-40B4-BE49-F238E27FC236}">
                <a16:creationId xmlns:a16="http://schemas.microsoft.com/office/drawing/2014/main" id="{2ACB1878-6463-FD78-FB56-A0B8714122C2}"/>
              </a:ext>
            </a:extLst>
          </p:cNvPr>
          <p:cNvSpPr txBox="1"/>
          <p:nvPr/>
        </p:nvSpPr>
        <p:spPr>
          <a:xfrm>
            <a:off x="864703" y="1859339"/>
            <a:ext cx="9958807" cy="3139321"/>
          </a:xfrm>
          <a:prstGeom prst="rect">
            <a:avLst/>
          </a:prstGeom>
          <a:noFill/>
        </p:spPr>
        <p:txBody>
          <a:bodyPr wrap="square" rtlCol="0">
            <a:spAutoFit/>
          </a:bodyPr>
          <a:lstStyle/>
          <a:p>
            <a:pPr algn="just"/>
            <a:r>
              <a:rPr lang="en-US" sz="1800" dirty="0">
                <a:solidFill>
                  <a:srgbClr val="000F2E"/>
                </a:solidFill>
                <a:latin typeface="Segoe UI Variable Small" pitchFamily="2" charset="0"/>
              </a:rPr>
              <a:t>This project successfully uses Power BI to turn data into valuable insights for better business decisions. We started by learning basic data analytics and mastering Power BI. We imported and cleaned the data, established relationships between data tables, and understood business needs. </a:t>
            </a:r>
          </a:p>
          <a:p>
            <a:pPr algn="just"/>
            <a:endParaRPr lang="en-US" sz="1800" dirty="0">
              <a:solidFill>
                <a:srgbClr val="000F2E"/>
              </a:solidFill>
              <a:latin typeface="Segoe UI Variable Small" pitchFamily="2" charset="0"/>
            </a:endParaRPr>
          </a:p>
          <a:p>
            <a:pPr algn="just"/>
            <a:r>
              <a:rPr lang="en-US" sz="1800" dirty="0">
                <a:solidFill>
                  <a:srgbClr val="000F2E"/>
                </a:solidFill>
                <a:latin typeface="Segoe UI Variable Small" pitchFamily="2" charset="0"/>
              </a:rPr>
              <a:t>We created advanced visualizations, added interactive elements like filters and slicers, and developed detailed reports and dashboards. We ensured the data was accurate through thorough testing and validation. </a:t>
            </a:r>
          </a:p>
          <a:p>
            <a:pPr algn="just"/>
            <a:endParaRPr lang="en-US" sz="1800" dirty="0">
              <a:solidFill>
                <a:srgbClr val="000F2E"/>
              </a:solidFill>
              <a:latin typeface="Segoe UI Variable Small" pitchFamily="2" charset="0"/>
            </a:endParaRPr>
          </a:p>
          <a:p>
            <a:pPr algn="just"/>
            <a:r>
              <a:rPr lang="en-US" sz="1800" dirty="0">
                <a:solidFill>
                  <a:srgbClr val="000F2E"/>
                </a:solidFill>
                <a:latin typeface="Segoe UI Variable Small" pitchFamily="2" charset="0"/>
              </a:rPr>
              <a:t>The result is a user-friendly, reliable, and visually appealing data analytics solution that aligns with business goals and supports informed decision-making.</a:t>
            </a:r>
            <a:endParaRPr lang="en-IN" sz="1800" dirty="0">
              <a:solidFill>
                <a:srgbClr val="000F2E"/>
              </a:solidFill>
              <a:latin typeface="Segoe UI Variable Small" pitchFamily="2" charset="0"/>
            </a:endParaRPr>
          </a:p>
        </p:txBody>
      </p:sp>
    </p:spTree>
    <p:extLst>
      <p:ext uri="{BB962C8B-B14F-4D97-AF65-F5344CB8AC3E}">
        <p14:creationId xmlns:p14="http://schemas.microsoft.com/office/powerpoint/2010/main" val="15198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0DB8-666B-414D-D166-57BFAAF932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0A7867-EEAB-C1E8-D3A2-BC56983F409F}"/>
              </a:ext>
            </a:extLst>
          </p:cNvPr>
          <p:cNvSpPr txBox="1"/>
          <p:nvPr/>
        </p:nvSpPr>
        <p:spPr>
          <a:xfrm>
            <a:off x="2603038" y="1870969"/>
            <a:ext cx="6540962" cy="3600986"/>
          </a:xfrm>
          <a:prstGeom prst="rect">
            <a:avLst/>
          </a:prstGeom>
          <a:noFill/>
        </p:spPr>
        <p:txBody>
          <a:bodyPr wrap="square">
            <a:spAutoFit/>
          </a:bodyPr>
          <a:lstStyle/>
          <a:p>
            <a:pPr algn="ctr"/>
            <a:r>
              <a:rPr lang="en-US" sz="5400" b="1" dirty="0">
                <a:solidFill>
                  <a:srgbClr val="213163"/>
                </a:solidFill>
              </a:rPr>
              <a:t>Thank You </a:t>
            </a:r>
          </a:p>
          <a:p>
            <a:pPr algn="ctr"/>
            <a:endParaRPr lang="en-US" sz="5400" b="1" dirty="0">
              <a:solidFill>
                <a:srgbClr val="213163"/>
              </a:solidFill>
            </a:endParaRPr>
          </a:p>
          <a:p>
            <a:pPr algn="ctr"/>
            <a:r>
              <a:rPr lang="en-US" sz="4000" dirty="0">
                <a:solidFill>
                  <a:srgbClr val="213163"/>
                </a:solidFill>
              </a:rPr>
              <a:t>Mentors, Shell and Edunet foundation for giving me this opportunity.</a:t>
            </a:r>
            <a:endParaRPr lang="en-IN" sz="3600" dirty="0">
              <a:solidFill>
                <a:srgbClr val="213163"/>
              </a:solidFill>
            </a:endParaRPr>
          </a:p>
        </p:txBody>
      </p:sp>
      <p:sp>
        <p:nvSpPr>
          <p:cNvPr id="2" name="TextBox 1">
            <a:extLst>
              <a:ext uri="{FF2B5EF4-FFF2-40B4-BE49-F238E27FC236}">
                <a16:creationId xmlns:a16="http://schemas.microsoft.com/office/drawing/2014/main" id="{6B78D263-2948-6B59-188E-183DA8A5923E}"/>
              </a:ext>
            </a:extLst>
          </p:cNvPr>
          <p:cNvSpPr txBox="1"/>
          <p:nvPr/>
        </p:nvSpPr>
        <p:spPr>
          <a:xfrm>
            <a:off x="1160444" y="6008914"/>
            <a:ext cx="9871111" cy="2769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IN" sz="1200" b="1" dirty="0">
                <a:solidFill>
                  <a:srgbClr val="213163"/>
                </a:solidFill>
              </a:rPr>
              <a:t>Project Link: https://drive.google.com/file/d/1Rc1urhNFYaAn8anjR0XhCaKaMnjwmg_R/view?usp=drive_link</a:t>
            </a:r>
          </a:p>
        </p:txBody>
      </p:sp>
    </p:spTree>
    <p:extLst>
      <p:ext uri="{BB962C8B-B14F-4D97-AF65-F5344CB8AC3E}">
        <p14:creationId xmlns:p14="http://schemas.microsoft.com/office/powerpoint/2010/main" val="2390472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3">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8" name="TextBox 7">
            <a:extLst>
              <a:ext uri="{FF2B5EF4-FFF2-40B4-BE49-F238E27FC236}">
                <a16:creationId xmlns:a16="http://schemas.microsoft.com/office/drawing/2014/main" id="{595EF551-152D-3C10-633B-E3E6C319C7E3}"/>
              </a:ext>
            </a:extLst>
          </p:cNvPr>
          <p:cNvSpPr txBox="1"/>
          <p:nvPr/>
        </p:nvSpPr>
        <p:spPr>
          <a:xfrm>
            <a:off x="345440" y="1757355"/>
            <a:ext cx="6654800" cy="3477875"/>
          </a:xfrm>
          <a:prstGeom prst="rect">
            <a:avLst/>
          </a:prstGeom>
          <a:noFill/>
        </p:spPr>
        <p:txBody>
          <a:bodyPr wrap="square" rtlCol="0">
            <a:spAutoFit/>
          </a:bodyPr>
          <a:lstStyle/>
          <a:p>
            <a:r>
              <a:rPr lang="en-US" sz="2000" dirty="0">
                <a:solidFill>
                  <a:srgbClr val="002060"/>
                </a:solidFill>
                <a:latin typeface="Segoe UI Variable Small" pitchFamily="2" charset="0"/>
                <a:cs typeface="Times New Roman" panose="02020603050405020304" pitchFamily="18" charset="0"/>
              </a:rPr>
              <a:t>To build a comprehensive data analytics solution using Power BI that enables data-driven decision-making. This involves mastering Power BI, importing and cleaning data, establishing relationships, understanding business needs, creating advanced visualizations, and implementing interactive elements. This project use DAX functions to enhance analysis, prepare detailed reports and dashboards, and ensure data accuracy through testing. The ultimate goal is to deliver actionable insights that support business growth</a:t>
            </a:r>
            <a:r>
              <a:rPr lang="en-US" sz="2000" dirty="0">
                <a:solidFill>
                  <a:srgbClr val="002060"/>
                </a:solidFill>
                <a:latin typeface="Segoe UI Variable Small" pitchFamily="2" charset="0"/>
              </a:rPr>
              <a:t>.</a:t>
            </a:r>
            <a:endParaRPr lang="en-IN" sz="2000" dirty="0">
              <a:solidFill>
                <a:srgbClr val="002060"/>
              </a:solidFill>
              <a:latin typeface="Segoe UI Variable Small" pitchFamily="2" charset="0"/>
            </a:endParaRPr>
          </a:p>
        </p:txBody>
      </p:sp>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4" y="1067664"/>
            <a:ext cx="6102626" cy="400110"/>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and Technology used </a:t>
            </a:r>
          </a:p>
        </p:txBody>
      </p:sp>
      <p:sp>
        <p:nvSpPr>
          <p:cNvPr id="2" name="TextBox 1">
            <a:extLst>
              <a:ext uri="{FF2B5EF4-FFF2-40B4-BE49-F238E27FC236}">
                <a16:creationId xmlns:a16="http://schemas.microsoft.com/office/drawing/2014/main" id="{0135B467-C1BF-8640-C483-4B1428E6B997}"/>
              </a:ext>
            </a:extLst>
          </p:cNvPr>
          <p:cNvSpPr txBox="1"/>
          <p:nvPr/>
        </p:nvSpPr>
        <p:spPr>
          <a:xfrm>
            <a:off x="476067" y="1552083"/>
            <a:ext cx="10468740" cy="4949175"/>
          </a:xfrm>
          <a:prstGeom prst="rect">
            <a:avLst/>
          </a:prstGeom>
          <a:noFill/>
        </p:spPr>
        <p:txBody>
          <a:bodyPr wrap="square" rtlCol="0">
            <a:spAutoFit/>
          </a:bodyPr>
          <a:lstStyle/>
          <a:p>
            <a:pPr algn="just">
              <a:lnSpc>
                <a:spcPct val="107000"/>
              </a:lnSpc>
              <a:spcAft>
                <a:spcPts val="800"/>
              </a:spcAft>
            </a:pPr>
            <a:r>
              <a:rPr lang="en-IN"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Requirements:</a:t>
            </a:r>
            <a:endPar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Datasets – Trends in Email Marketing in India</a:t>
            </a:r>
          </a:p>
          <a:p>
            <a:pPr algn="just">
              <a:lnSpc>
                <a:spcPct val="107000"/>
              </a:lnSpc>
              <a:spcAft>
                <a:spcPts val="800"/>
              </a:spcAft>
            </a:pPr>
            <a:r>
              <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This dataset should contain data about the email users like type of users, their unique Id, City, State, Pin code and Gender etc.,</a:t>
            </a:r>
          </a:p>
          <a:p>
            <a:pPr algn="just">
              <a:lnSpc>
                <a:spcPct val="107000"/>
              </a:lnSpc>
              <a:spcAft>
                <a:spcPts val="800"/>
              </a:spcAft>
            </a:pPr>
            <a:r>
              <a:rPr lang="en-IN"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Hardware Requirements:</a:t>
            </a:r>
            <a:endPar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Processor: 1 GHz or faster x86 or x64-bit processor.</a:t>
            </a:r>
          </a:p>
          <a:p>
            <a:pPr algn="just">
              <a:lnSpc>
                <a:spcPct val="107000"/>
              </a:lnSpc>
              <a:spcAft>
                <a:spcPts val="800"/>
              </a:spcAft>
            </a:pPr>
            <a:r>
              <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Memory (RAM): 4 GB.</a:t>
            </a:r>
          </a:p>
          <a:p>
            <a:pPr algn="just">
              <a:lnSpc>
                <a:spcPct val="107000"/>
              </a:lnSpc>
              <a:spcAft>
                <a:spcPts val="800"/>
              </a:spcAft>
            </a:pPr>
            <a:r>
              <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Storage: At least 2 GB of available disk space.</a:t>
            </a:r>
          </a:p>
          <a:p>
            <a:pPr algn="just">
              <a:lnSpc>
                <a:spcPct val="107000"/>
              </a:lnSpc>
              <a:spcAft>
                <a:spcPts val="800"/>
              </a:spcAft>
            </a:pPr>
            <a:r>
              <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Graphics: DirectX 9 or later graphics card with WDDM 1.0 driver.</a:t>
            </a:r>
          </a:p>
          <a:p>
            <a:pPr algn="just">
              <a:lnSpc>
                <a:spcPct val="107000"/>
              </a:lnSpc>
              <a:spcAft>
                <a:spcPts val="800"/>
              </a:spcAft>
            </a:pPr>
            <a:r>
              <a:rPr lang="en-IN"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Software Requirements:</a:t>
            </a:r>
            <a:endPar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Operating System: Windows 10, Windows 11, or Windows Server (64-bit, .NET 4.7.2 or later required).</a:t>
            </a:r>
          </a:p>
          <a:p>
            <a:pPr algn="just">
              <a:lnSpc>
                <a:spcPct val="107000"/>
              </a:lnSpc>
              <a:spcAft>
                <a:spcPts val="800"/>
              </a:spcAft>
            </a:pPr>
            <a:r>
              <a:rPr lang="en-IN" sz="1800" kern="100" dirty="0">
                <a:solidFill>
                  <a:srgbClr val="000F2E"/>
                </a:solidFill>
                <a:latin typeface="Segoe UI Variable Small" pitchFamily="2" charset="0"/>
                <a:ea typeface="Calibri" panose="020F0502020204030204" pitchFamily="34" charset="0"/>
                <a:cs typeface="Times New Roman" panose="02020603050405020304" pitchFamily="18" charset="0"/>
              </a:rPr>
              <a:t>Software Application: Power Bi</a:t>
            </a:r>
            <a:endParaRPr lang="en-IN"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6102626" cy="400110"/>
          </a:xfrm>
          <a:prstGeom prst="rect">
            <a:avLst/>
          </a:prstGeom>
          <a:noFill/>
        </p:spPr>
        <p:txBody>
          <a:bodyPr wrap="square">
            <a:spAutoFit/>
          </a:bodyPr>
          <a:lstStyle/>
          <a:p>
            <a:r>
              <a:rPr lang="en-US" sz="2000" b="1" dirty="0">
                <a:solidFill>
                  <a:srgbClr val="213163"/>
                </a:solidFill>
              </a:rPr>
              <a:t>Methodology</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C6E9AFFD-2DFE-B64E-1031-E870F47AD3DE}"/>
              </a:ext>
            </a:extLst>
          </p:cNvPr>
          <p:cNvSpPr txBox="1"/>
          <p:nvPr/>
        </p:nvSpPr>
        <p:spPr>
          <a:xfrm>
            <a:off x="476067" y="1552083"/>
            <a:ext cx="10468740" cy="4652812"/>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Learn Data Analytics Concepts: </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Understand basic concepts and their applications.</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Master Power BI:</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 Get familiar with Power BI Desktop, Service, and Mobile.</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Data Import and Cleaning: </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Import data and perform cleaning to ensure quality.</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Categorize and Wrangle Data:</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 Transform data into a usable format.</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Create Relationships: </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Establish relationships among data tables.</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Gather Business Requirements: </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Collect and document business needs.</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Develop DAX Functions: </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Implement DAX functions for enhanced analysis.</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latin typeface="Segoe UI Variable Small" pitchFamily="2" charset="0"/>
                <a:ea typeface="Calibri" panose="020F0502020204030204" pitchFamily="34" charset="0"/>
                <a:cs typeface="Times New Roman" panose="02020603050405020304" pitchFamily="18" charset="0"/>
              </a:rPr>
              <a:t>Create </a:t>
            </a: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Visualizations: </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Develop advanced visualizations.</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Add Interactive Elements: </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Incorporate filters and slicers.</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Prepare Reports and Dashboards:</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 Design and generate comprehensive reports and dashboards.</a:t>
            </a:r>
          </a:p>
          <a:p>
            <a:pPr marL="285750" indent="-285750" algn="just">
              <a:lnSpc>
                <a:spcPct val="107000"/>
              </a:lnSpc>
              <a:spcAft>
                <a:spcPts val="800"/>
              </a:spcAft>
              <a:buFont typeface="Arial" panose="020B0604020202020204" pitchFamily="34" charset="0"/>
              <a:buChar char="•"/>
            </a:pPr>
            <a:r>
              <a:rPr lang="en-US" sz="1800" b="1"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Test and Validate: </a:t>
            </a:r>
            <a:r>
              <a:rPr lang="en-US" sz="1800" kern="100" dirty="0">
                <a:solidFill>
                  <a:srgbClr val="000F2E"/>
                </a:solidFill>
                <a:effectLst/>
                <a:latin typeface="Segoe UI Variable Small" pitchFamily="2" charset="0"/>
                <a:ea typeface="Calibri" panose="020F0502020204030204" pitchFamily="34" charset="0"/>
                <a:cs typeface="Times New Roman" panose="02020603050405020304" pitchFamily="18" charset="0"/>
              </a:rPr>
              <a:t>Ensure data accuracy and validate outcomes.</a:t>
            </a:r>
          </a:p>
        </p:txBody>
      </p:sp>
    </p:spTree>
    <p:extLst>
      <p:ext uri="{BB962C8B-B14F-4D97-AF65-F5344CB8AC3E}">
        <p14:creationId xmlns:p14="http://schemas.microsoft.com/office/powerpoint/2010/main" val="270679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ADB724F-99FC-4579-A9A7-5AF23BBC4EBE}"/>
              </a:ext>
            </a:extLst>
          </p:cNvPr>
          <p:cNvSpPr/>
          <p:nvPr/>
        </p:nvSpPr>
        <p:spPr>
          <a:xfrm>
            <a:off x="7498702" y="1372642"/>
            <a:ext cx="4376057" cy="4857084"/>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2361D872-7EC7-439F-A588-B1D90CB7A92F}"/>
              </a:ext>
            </a:extLst>
          </p:cNvPr>
          <p:cNvSpPr txBox="1"/>
          <p:nvPr/>
        </p:nvSpPr>
        <p:spPr>
          <a:xfrm>
            <a:off x="488369" y="1520943"/>
            <a:ext cx="6102626" cy="400110"/>
          </a:xfrm>
          <a:prstGeom prst="rect">
            <a:avLst/>
          </a:prstGeom>
          <a:noFill/>
        </p:spPr>
        <p:txBody>
          <a:bodyPr wrap="square">
            <a:spAutoFit/>
          </a:bodyPr>
          <a:lstStyle/>
          <a:p>
            <a:r>
              <a:rPr lang="en-US" sz="2000" b="1" u="sng" dirty="0">
                <a:solidFill>
                  <a:srgbClr val="213163"/>
                </a:solidFill>
              </a:rPr>
              <a:t>Problem Statement:  </a:t>
            </a:r>
            <a:endParaRPr lang="en-IN" sz="2000" b="1" u="sng" dirty="0">
              <a:solidFill>
                <a:srgbClr val="213163"/>
              </a:solidFill>
            </a:endParaRPr>
          </a:p>
        </p:txBody>
      </p:sp>
      <p:sp>
        <p:nvSpPr>
          <p:cNvPr id="2" name="TextBox 1">
            <a:extLst>
              <a:ext uri="{FF2B5EF4-FFF2-40B4-BE49-F238E27FC236}">
                <a16:creationId xmlns:a16="http://schemas.microsoft.com/office/drawing/2014/main" id="{7F5B5467-0854-7BE9-EE2F-51D2F7C26397}"/>
              </a:ext>
            </a:extLst>
          </p:cNvPr>
          <p:cNvSpPr txBox="1"/>
          <p:nvPr/>
        </p:nvSpPr>
        <p:spPr>
          <a:xfrm>
            <a:off x="2307838" y="898940"/>
            <a:ext cx="6654800" cy="400110"/>
          </a:xfrm>
          <a:prstGeom prst="rect">
            <a:avLst/>
          </a:prstGeom>
          <a:noFill/>
        </p:spPr>
        <p:txBody>
          <a:bodyPr wrap="square" rtlCol="0">
            <a:spAutoFit/>
          </a:bodyPr>
          <a:lstStyle/>
          <a:p>
            <a:r>
              <a:rPr lang="en-IN" sz="2000" dirty="0">
                <a:solidFill>
                  <a:srgbClr val="002060"/>
                </a:solidFill>
                <a:latin typeface="Segoe UI Variable Small" pitchFamily="2" charset="0"/>
              </a:rPr>
              <a:t>Week 1- Importing, Pre-Processing and Data Modelling.</a:t>
            </a:r>
          </a:p>
        </p:txBody>
      </p:sp>
      <p:sp>
        <p:nvSpPr>
          <p:cNvPr id="4" name="TextBox 3">
            <a:extLst>
              <a:ext uri="{FF2B5EF4-FFF2-40B4-BE49-F238E27FC236}">
                <a16:creationId xmlns:a16="http://schemas.microsoft.com/office/drawing/2014/main" id="{72D0D674-5285-B71A-C8AF-871D3CB605BF}"/>
              </a:ext>
            </a:extLst>
          </p:cNvPr>
          <p:cNvSpPr txBox="1"/>
          <p:nvPr/>
        </p:nvSpPr>
        <p:spPr>
          <a:xfrm>
            <a:off x="920686" y="2179215"/>
            <a:ext cx="5993298" cy="2585323"/>
          </a:xfrm>
          <a:prstGeom prst="rect">
            <a:avLst/>
          </a:prstGeom>
          <a:noFill/>
        </p:spPr>
        <p:txBody>
          <a:bodyPr wrap="square" rtlCol="0">
            <a:spAutoFit/>
          </a:bodyPr>
          <a:lstStyle/>
          <a:p>
            <a:pPr algn="just"/>
            <a:r>
              <a:rPr lang="en-US" sz="1800" dirty="0">
                <a:solidFill>
                  <a:srgbClr val="000F2E"/>
                </a:solidFill>
                <a:latin typeface="Segoe UI Variable Small" pitchFamily="2" charset="0"/>
              </a:rPr>
              <a:t>There is a need to develop a foundational understanding of data analytics concepts and gain proficiency in using Power BI. The project will encompass the importation and cleaning of data, establishing relationships between data tables, and understanding business requirements. The primary goal is to transform raw data into actionable insights that support informed decision-making and align with organizational objectives.</a:t>
            </a:r>
            <a:endParaRPr lang="en-IN" sz="1800" dirty="0">
              <a:solidFill>
                <a:srgbClr val="000F2E"/>
              </a:solidFill>
              <a:latin typeface="Segoe UI Variable Small" pitchFamily="2" charset="0"/>
            </a:endParaRPr>
          </a:p>
        </p:txBody>
      </p:sp>
      <p:graphicFrame>
        <p:nvGraphicFramePr>
          <p:cNvPr id="6" name="Diagram 5">
            <a:extLst>
              <a:ext uri="{FF2B5EF4-FFF2-40B4-BE49-F238E27FC236}">
                <a16:creationId xmlns:a16="http://schemas.microsoft.com/office/drawing/2014/main" id="{543367AE-78B1-5858-D4CD-479143AA2739}"/>
              </a:ext>
            </a:extLst>
          </p:cNvPr>
          <p:cNvGraphicFramePr/>
          <p:nvPr>
            <p:extLst>
              <p:ext uri="{D42A27DB-BD31-4B8C-83A1-F6EECF244321}">
                <p14:modId xmlns:p14="http://schemas.microsoft.com/office/powerpoint/2010/main" val="854607172"/>
              </p:ext>
            </p:extLst>
          </p:nvPr>
        </p:nvGraphicFramePr>
        <p:xfrm>
          <a:off x="8210938" y="2332706"/>
          <a:ext cx="3191070" cy="3703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8751B7B6-5559-91C5-F6DF-4C602278A02B}"/>
              </a:ext>
            </a:extLst>
          </p:cNvPr>
          <p:cNvSpPr txBox="1"/>
          <p:nvPr/>
        </p:nvSpPr>
        <p:spPr>
          <a:xfrm>
            <a:off x="8579497" y="1732939"/>
            <a:ext cx="2453951" cy="44627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sz="2300" dirty="0"/>
              <a:t>Key Concepts</a:t>
            </a:r>
          </a:p>
        </p:txBody>
      </p:sp>
    </p:spTree>
    <p:extLst>
      <p:ext uri="{BB962C8B-B14F-4D97-AF65-F5344CB8AC3E}">
        <p14:creationId xmlns:p14="http://schemas.microsoft.com/office/powerpoint/2010/main" val="3196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r>
              <a:rPr lang="en-US" sz="2000" dirty="0">
                <a:solidFill>
                  <a:srgbClr val="213163"/>
                </a:solidFill>
              </a:rPr>
              <a:t>Data Cleaning </a:t>
            </a:r>
            <a:endParaRPr lang="en-IN" sz="2000" dirty="0">
              <a:solidFill>
                <a:srgbClr val="213163"/>
              </a:solidFill>
            </a:endParaRPr>
          </a:p>
        </p:txBody>
      </p:sp>
      <p:pic>
        <p:nvPicPr>
          <p:cNvPr id="5" name="Picture 4">
            <a:extLst>
              <a:ext uri="{FF2B5EF4-FFF2-40B4-BE49-F238E27FC236}">
                <a16:creationId xmlns:a16="http://schemas.microsoft.com/office/drawing/2014/main" id="{E0031AA5-A980-681B-8E67-7A1C88709398}"/>
              </a:ext>
            </a:extLst>
          </p:cNvPr>
          <p:cNvPicPr>
            <a:picLocks noChangeAspect="1"/>
          </p:cNvPicPr>
          <p:nvPr/>
        </p:nvPicPr>
        <p:blipFill>
          <a:blip r:embed="rId2"/>
          <a:stretch>
            <a:fillRect/>
          </a:stretch>
        </p:blipFill>
        <p:spPr>
          <a:xfrm>
            <a:off x="877077" y="1875452"/>
            <a:ext cx="10751972" cy="3666932"/>
          </a:xfrm>
          <a:prstGeom prst="rect">
            <a:avLst/>
          </a:prstGeom>
        </p:spPr>
      </p:pic>
    </p:spTree>
    <p:extLst>
      <p:ext uri="{BB962C8B-B14F-4D97-AF65-F5344CB8AC3E}">
        <p14:creationId xmlns:p14="http://schemas.microsoft.com/office/powerpoint/2010/main" val="300296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0A0D-9C7C-FBF6-B227-2AF2735732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FC1913D-86AC-861D-64CD-AE81C6313A27}"/>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r>
              <a:rPr lang="en-US" sz="2000" dirty="0">
                <a:solidFill>
                  <a:srgbClr val="213163"/>
                </a:solidFill>
              </a:rPr>
              <a:t>Data Cleaning </a:t>
            </a:r>
            <a:endParaRPr lang="en-IN" sz="2000" dirty="0">
              <a:solidFill>
                <a:srgbClr val="213163"/>
              </a:solidFill>
            </a:endParaRPr>
          </a:p>
        </p:txBody>
      </p:sp>
      <p:pic>
        <p:nvPicPr>
          <p:cNvPr id="4" name="Picture 3">
            <a:extLst>
              <a:ext uri="{FF2B5EF4-FFF2-40B4-BE49-F238E27FC236}">
                <a16:creationId xmlns:a16="http://schemas.microsoft.com/office/drawing/2014/main" id="{269104F3-65B8-C421-D26E-4EAD7A942CA6}"/>
              </a:ext>
            </a:extLst>
          </p:cNvPr>
          <p:cNvPicPr>
            <a:picLocks noChangeAspect="1"/>
          </p:cNvPicPr>
          <p:nvPr/>
        </p:nvPicPr>
        <p:blipFill>
          <a:blip r:embed="rId2"/>
          <a:stretch>
            <a:fillRect/>
          </a:stretch>
        </p:blipFill>
        <p:spPr>
          <a:xfrm>
            <a:off x="532577" y="1783649"/>
            <a:ext cx="6424217" cy="1219306"/>
          </a:xfrm>
          <a:prstGeom prst="rect">
            <a:avLst/>
          </a:prstGeom>
        </p:spPr>
      </p:pic>
      <p:pic>
        <p:nvPicPr>
          <p:cNvPr id="7" name="Picture 6">
            <a:extLst>
              <a:ext uri="{FF2B5EF4-FFF2-40B4-BE49-F238E27FC236}">
                <a16:creationId xmlns:a16="http://schemas.microsoft.com/office/drawing/2014/main" id="{56143E08-3332-05FE-0606-DB720051F69E}"/>
              </a:ext>
            </a:extLst>
          </p:cNvPr>
          <p:cNvPicPr>
            <a:picLocks noChangeAspect="1"/>
          </p:cNvPicPr>
          <p:nvPr/>
        </p:nvPicPr>
        <p:blipFill>
          <a:blip r:embed="rId3"/>
          <a:stretch>
            <a:fillRect/>
          </a:stretch>
        </p:blipFill>
        <p:spPr>
          <a:xfrm>
            <a:off x="532577" y="3429000"/>
            <a:ext cx="10572706" cy="2153699"/>
          </a:xfrm>
          <a:prstGeom prst="rect">
            <a:avLst/>
          </a:prstGeom>
        </p:spPr>
      </p:pic>
    </p:spTree>
    <p:extLst>
      <p:ext uri="{BB962C8B-B14F-4D97-AF65-F5344CB8AC3E}">
        <p14:creationId xmlns:p14="http://schemas.microsoft.com/office/powerpoint/2010/main" val="770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C4A19-169C-083E-E64A-F185B6FF9E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743508-84AC-204D-6602-E68646E6F27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r>
              <a:rPr lang="en-US" sz="2000" dirty="0">
                <a:solidFill>
                  <a:srgbClr val="213163"/>
                </a:solidFill>
              </a:rPr>
              <a:t>Data Cleaning </a:t>
            </a:r>
            <a:endParaRPr lang="en-IN" sz="2000" dirty="0">
              <a:solidFill>
                <a:srgbClr val="213163"/>
              </a:solidFill>
            </a:endParaRPr>
          </a:p>
        </p:txBody>
      </p:sp>
      <p:pic>
        <p:nvPicPr>
          <p:cNvPr id="5" name="Picture 4">
            <a:extLst>
              <a:ext uri="{FF2B5EF4-FFF2-40B4-BE49-F238E27FC236}">
                <a16:creationId xmlns:a16="http://schemas.microsoft.com/office/drawing/2014/main" id="{FC137C34-42BA-2B58-D58C-E616D06D3213}"/>
              </a:ext>
            </a:extLst>
          </p:cNvPr>
          <p:cNvPicPr>
            <a:picLocks noChangeAspect="1"/>
          </p:cNvPicPr>
          <p:nvPr/>
        </p:nvPicPr>
        <p:blipFill>
          <a:blip r:embed="rId2"/>
          <a:stretch>
            <a:fillRect/>
          </a:stretch>
        </p:blipFill>
        <p:spPr>
          <a:xfrm>
            <a:off x="597678" y="1817362"/>
            <a:ext cx="7109619" cy="2073503"/>
          </a:xfrm>
          <a:prstGeom prst="rect">
            <a:avLst/>
          </a:prstGeom>
        </p:spPr>
      </p:pic>
      <p:pic>
        <p:nvPicPr>
          <p:cNvPr id="8" name="Picture 7">
            <a:extLst>
              <a:ext uri="{FF2B5EF4-FFF2-40B4-BE49-F238E27FC236}">
                <a16:creationId xmlns:a16="http://schemas.microsoft.com/office/drawing/2014/main" id="{5642B914-C133-4269-0DA1-61F69A62439C}"/>
              </a:ext>
            </a:extLst>
          </p:cNvPr>
          <p:cNvPicPr>
            <a:picLocks noChangeAspect="1"/>
          </p:cNvPicPr>
          <p:nvPr/>
        </p:nvPicPr>
        <p:blipFill>
          <a:blip r:embed="rId3"/>
          <a:stretch>
            <a:fillRect/>
          </a:stretch>
        </p:blipFill>
        <p:spPr>
          <a:xfrm>
            <a:off x="8705126" y="1281405"/>
            <a:ext cx="2339543" cy="4419983"/>
          </a:xfrm>
          <a:prstGeom prst="rect">
            <a:avLst/>
          </a:prstGeom>
        </p:spPr>
      </p:pic>
    </p:spTree>
    <p:extLst>
      <p:ext uri="{BB962C8B-B14F-4D97-AF65-F5344CB8AC3E}">
        <p14:creationId xmlns:p14="http://schemas.microsoft.com/office/powerpoint/2010/main" val="1807289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232D9-998C-9C42-1029-EEA3B82BA91D}"/>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879CB7C-EF6A-3407-7962-D1FD32810F20}"/>
              </a:ext>
            </a:extLst>
          </p:cNvPr>
          <p:cNvSpPr/>
          <p:nvPr/>
        </p:nvSpPr>
        <p:spPr>
          <a:xfrm>
            <a:off x="7498702" y="1372642"/>
            <a:ext cx="4376057" cy="4857084"/>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D0321F3-A01D-6448-15EE-15FFE53FE63F}"/>
              </a:ext>
            </a:extLst>
          </p:cNvPr>
          <p:cNvSpPr txBox="1"/>
          <p:nvPr/>
        </p:nvSpPr>
        <p:spPr>
          <a:xfrm>
            <a:off x="488369" y="1520943"/>
            <a:ext cx="6102626" cy="400110"/>
          </a:xfrm>
          <a:prstGeom prst="rect">
            <a:avLst/>
          </a:prstGeom>
          <a:noFill/>
        </p:spPr>
        <p:txBody>
          <a:bodyPr wrap="square">
            <a:spAutoFit/>
          </a:bodyPr>
          <a:lstStyle/>
          <a:p>
            <a:r>
              <a:rPr lang="en-US" sz="2000" b="1" u="sng" dirty="0">
                <a:solidFill>
                  <a:srgbClr val="213163"/>
                </a:solidFill>
              </a:rPr>
              <a:t>Problem Statement:  </a:t>
            </a:r>
            <a:endParaRPr lang="en-IN" sz="2000" b="1" u="sng" dirty="0">
              <a:solidFill>
                <a:srgbClr val="213163"/>
              </a:solidFill>
            </a:endParaRPr>
          </a:p>
        </p:txBody>
      </p:sp>
      <p:sp>
        <p:nvSpPr>
          <p:cNvPr id="2" name="TextBox 1">
            <a:extLst>
              <a:ext uri="{FF2B5EF4-FFF2-40B4-BE49-F238E27FC236}">
                <a16:creationId xmlns:a16="http://schemas.microsoft.com/office/drawing/2014/main" id="{772E8786-D67E-5ACE-D1BD-755DF7BA7D70}"/>
              </a:ext>
            </a:extLst>
          </p:cNvPr>
          <p:cNvSpPr txBox="1"/>
          <p:nvPr/>
        </p:nvSpPr>
        <p:spPr>
          <a:xfrm>
            <a:off x="2307838" y="898940"/>
            <a:ext cx="6654800" cy="400110"/>
          </a:xfrm>
          <a:prstGeom prst="rect">
            <a:avLst/>
          </a:prstGeom>
          <a:noFill/>
        </p:spPr>
        <p:txBody>
          <a:bodyPr wrap="square" rtlCol="0">
            <a:spAutoFit/>
          </a:bodyPr>
          <a:lstStyle/>
          <a:p>
            <a:r>
              <a:rPr lang="en-US" sz="2000" dirty="0">
                <a:solidFill>
                  <a:srgbClr val="002060"/>
                </a:solidFill>
                <a:latin typeface="Segoe UI Variable Small" pitchFamily="2" charset="0"/>
              </a:rPr>
              <a:t>Week 2: DAX and Dashboard(Visualization)</a:t>
            </a:r>
            <a:endParaRPr lang="en-IN" sz="2000" dirty="0">
              <a:solidFill>
                <a:srgbClr val="002060"/>
              </a:solidFill>
              <a:latin typeface="Segoe UI Variable Small" pitchFamily="2" charset="0"/>
            </a:endParaRPr>
          </a:p>
        </p:txBody>
      </p:sp>
      <p:sp>
        <p:nvSpPr>
          <p:cNvPr id="4" name="TextBox 3">
            <a:extLst>
              <a:ext uri="{FF2B5EF4-FFF2-40B4-BE49-F238E27FC236}">
                <a16:creationId xmlns:a16="http://schemas.microsoft.com/office/drawing/2014/main" id="{9CAEEC27-8957-3585-B384-E5536FD0729F}"/>
              </a:ext>
            </a:extLst>
          </p:cNvPr>
          <p:cNvSpPr txBox="1"/>
          <p:nvPr/>
        </p:nvSpPr>
        <p:spPr>
          <a:xfrm>
            <a:off x="920686" y="2179215"/>
            <a:ext cx="5993298" cy="2862322"/>
          </a:xfrm>
          <a:prstGeom prst="rect">
            <a:avLst/>
          </a:prstGeom>
          <a:noFill/>
        </p:spPr>
        <p:txBody>
          <a:bodyPr wrap="square" rtlCol="0">
            <a:spAutoFit/>
          </a:bodyPr>
          <a:lstStyle/>
          <a:p>
            <a:pPr algn="just"/>
            <a:r>
              <a:rPr lang="en-US" sz="1800" dirty="0">
                <a:solidFill>
                  <a:srgbClr val="000F2E"/>
                </a:solidFill>
                <a:latin typeface="Segoe UI Variable Small" pitchFamily="2" charset="0"/>
              </a:rPr>
              <a:t>Need to develop and implement DAX functions for improved data analysis, create advanced visualizations for better data interpretation, and enhance user interaction through filters, slicers, and other interactive features. Additionally, creating new columns and measures as required and using DAX functions to improve chart functionalities are essential. The goal is to create an interactive, insightful, and user-friendly dashboard for data analytics solution that supports better decision-making</a:t>
            </a:r>
            <a:r>
              <a:rPr lang="en-US" sz="1600" dirty="0"/>
              <a:t>.</a:t>
            </a:r>
            <a:endParaRPr lang="en-IN" sz="1800" dirty="0">
              <a:solidFill>
                <a:srgbClr val="000F2E"/>
              </a:solidFill>
              <a:latin typeface="Segoe UI Variable Small" pitchFamily="2" charset="0"/>
            </a:endParaRPr>
          </a:p>
        </p:txBody>
      </p:sp>
      <p:graphicFrame>
        <p:nvGraphicFramePr>
          <p:cNvPr id="6" name="Diagram 5">
            <a:extLst>
              <a:ext uri="{FF2B5EF4-FFF2-40B4-BE49-F238E27FC236}">
                <a16:creationId xmlns:a16="http://schemas.microsoft.com/office/drawing/2014/main" id="{FFA840AC-CFF8-6129-8295-92113F578426}"/>
              </a:ext>
            </a:extLst>
          </p:cNvPr>
          <p:cNvGraphicFramePr/>
          <p:nvPr>
            <p:extLst>
              <p:ext uri="{D42A27DB-BD31-4B8C-83A1-F6EECF244321}">
                <p14:modId xmlns:p14="http://schemas.microsoft.com/office/powerpoint/2010/main" val="3352765442"/>
              </p:ext>
            </p:extLst>
          </p:nvPr>
        </p:nvGraphicFramePr>
        <p:xfrm>
          <a:off x="8210938" y="2332706"/>
          <a:ext cx="3191070" cy="3703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415F7D31-1FA1-6685-3AC0-4D9002CA42C6}"/>
              </a:ext>
            </a:extLst>
          </p:cNvPr>
          <p:cNvSpPr txBox="1"/>
          <p:nvPr/>
        </p:nvSpPr>
        <p:spPr>
          <a:xfrm>
            <a:off x="8579497" y="1732939"/>
            <a:ext cx="2453951" cy="44627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sz="2300" dirty="0"/>
              <a:t>Key concepts</a:t>
            </a:r>
          </a:p>
        </p:txBody>
      </p:sp>
    </p:spTree>
    <p:extLst>
      <p:ext uri="{BB962C8B-B14F-4D97-AF65-F5344CB8AC3E}">
        <p14:creationId xmlns:p14="http://schemas.microsoft.com/office/powerpoint/2010/main" val="2087682446"/>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110</TotalTime>
  <Words>854</Words>
  <Application>Microsoft Office PowerPoint</Application>
  <PresentationFormat>Widescreen</PresentationFormat>
  <Paragraphs>78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Segoe UI Emoji</vt:lpstr>
      <vt:lpstr>Segoe UI Light</vt:lpstr>
      <vt:lpstr>Segoe UI Variable Small</vt:lpstr>
      <vt:lpstr>ShellBook</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Trisha V</cp:lastModifiedBy>
  <cp:revision>4</cp:revision>
  <dcterms:created xsi:type="dcterms:W3CDTF">2024-12-31T09:40:01Z</dcterms:created>
  <dcterms:modified xsi:type="dcterms:W3CDTF">2025-01-04T16:11:04Z</dcterms:modified>
</cp:coreProperties>
</file>